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48" r:id="rId5"/>
  </p:sldMasterIdLst>
  <p:sldIdLst>
    <p:sldId id="7840" r:id="rId6"/>
    <p:sldId id="7839" r:id="rId7"/>
    <p:sldId id="7838" r:id="rId8"/>
    <p:sldId id="7837" r:id="rId9"/>
    <p:sldId id="7836" r:id="rId10"/>
    <p:sldId id="7846" r:id="rId11"/>
    <p:sldId id="7845" r:id="rId12"/>
    <p:sldId id="7844" r:id="rId13"/>
    <p:sldId id="7843" r:id="rId14"/>
    <p:sldId id="7842" r:id="rId15"/>
    <p:sldId id="7841" r:id="rId16"/>
    <p:sldId id="7848" r:id="rId17"/>
    <p:sldId id="7847" r:id="rId18"/>
    <p:sldId id="7419" r:id="rId19"/>
    <p:sldId id="7613" r:id="rId20"/>
    <p:sldId id="7799" r:id="rId21"/>
    <p:sldId id="257" r:id="rId22"/>
    <p:sldId id="258" r:id="rId23"/>
    <p:sldId id="7788" r:id="rId24"/>
    <p:sldId id="7781" r:id="rId25"/>
    <p:sldId id="7782" r:id="rId26"/>
    <p:sldId id="7821" r:id="rId27"/>
    <p:sldId id="7784" r:id="rId28"/>
    <p:sldId id="7785" r:id="rId29"/>
    <p:sldId id="7797" r:id="rId30"/>
    <p:sldId id="7795" r:id="rId31"/>
    <p:sldId id="7796" r:id="rId32"/>
    <p:sldId id="7798" r:id="rId33"/>
    <p:sldId id="7786" r:id="rId34"/>
    <p:sldId id="7800" r:id="rId35"/>
    <p:sldId id="7832" r:id="rId36"/>
    <p:sldId id="7835" r:id="rId37"/>
    <p:sldId id="7783" r:id="rId38"/>
    <p:sldId id="7802" r:id="rId39"/>
    <p:sldId id="7780" r:id="rId40"/>
    <p:sldId id="7789" r:id="rId41"/>
    <p:sldId id="7834" r:id="rId42"/>
    <p:sldId id="7779" r:id="rId43"/>
    <p:sldId id="7851" r:id="rId44"/>
    <p:sldId id="7791" r:id="rId45"/>
    <p:sldId id="7388" r:id="rId46"/>
    <p:sldId id="7772" r:id="rId47"/>
    <p:sldId id="7849" r:id="rId48"/>
    <p:sldId id="4975" r:id="rId49"/>
    <p:sldId id="7599" r:id="rId50"/>
    <p:sldId id="7466" r:id="rId51"/>
    <p:sldId id="7467" r:id="rId52"/>
    <p:sldId id="7614" r:id="rId5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685013-1614-BA85-F70C-8EF4D9E21018}" v="39" dt="2023-02-02T03:24:46.967"/>
    <p1510:client id="{11128053-B2E8-8754-BBFD-0785755A669A}" v="83" dt="2023-02-06T00:41:13.525"/>
    <p1510:client id="{2978854D-7232-11D3-9A38-E0502A5F15E4}" v="243" dt="2023-02-01T19:23:27.563"/>
    <p1510:client id="{4878E5FC-E8A6-5D3A-C28A-414194FF5023}" v="36" dt="2023-02-01T19:12:43.132"/>
    <p1510:client id="{49055465-A648-1879-95CD-0CEB8835A466}" v="9" dt="2023-02-05T06:03:04.058"/>
    <p1510:client id="{67D059DC-593D-0335-28FF-21F8E634A27C}" v="464" dt="2023-02-06T03:39:18.377"/>
    <p1510:client id="{8B02F1E8-6EA5-E72E-67D5-33C59693A45D}" v="70" dt="2023-02-06T03:45:42.878"/>
    <p1510:client id="{99B91C49-FEDF-4FB0-9B2C-774ADFCED2F6}" v="416" vWet="418" dt="2023-01-30T16:01:47.357"/>
    <p1510:client id="{AFBF9AFE-219A-7E7C-84F0-6FBCD67288A4}" v="2" dt="2023-02-02T02:56:15.365"/>
    <p1510:client id="{DAC7A80E-6040-4B4E-82D4-A1A0CB337CF9}" v="12" dt="2023-01-30T16:02:55.223"/>
    <p1510:client id="{E02204D9-1768-2303-A767-BCA0359606A4}" v="2193" dt="2023-01-31T03:25:22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tableStyles" Target="tableStyle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3.jpeg>
</file>

<file path=ppt/media/image4.jpeg>
</file>

<file path=ppt/media/image5.jpeg>
</file>

<file path=ppt/media/image6.jpeg>
</file>

<file path=ppt/media/image7.wm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F9B721-4D99-4503-955E-999A63C2D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1D33DC-D10D-0A58-E1ED-14810904F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25C046-E62E-0B09-511A-BA8253026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09E268-A023-CC89-7D0C-C5DC10613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E51BD6-6DAD-2028-C92B-CDA2A040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4181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B82FED-F2FB-1870-6CEA-86B18E80B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04699F8-3127-0281-A24E-EBC5DB696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18A0A2-6DEE-11F5-FF31-7ADB09419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23DD71-7AC0-E964-3A55-8C6980255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C7BE52-D480-2563-2DD4-9409D372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65916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518AE9D-5C8E-EE62-05FC-EA987641FC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50ABDB0-C4B4-6028-1001-96E17A899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E1DB5-5659-E35C-4159-390C0E059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F26D06-FBD3-115E-A8BE-13C37F090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B80AF0-15DA-73F9-065D-526F6D3B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84098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51A18C-7E82-0571-7256-180B297F3B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3361674-EC08-45D4-0BC6-2B20DE6DE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D1FE15-BEE6-A7C3-68BD-3D90B4700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E61B59-8D1A-3F73-4D5B-8664AA67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1C7082-5721-712B-EBA1-8D53CB1A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1084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A1DA79-6368-70F4-0F9E-2E6CC942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A7C102-9868-66FF-A1DE-E2D5895EB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91E738-4980-5448-8F3E-AB38302A5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B72DEE-23E2-D26A-916D-EEA5985EA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095D97-68D7-EAA1-0801-3A6F7A52F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010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E32DF-EB12-1E05-8EDA-C3828F2F6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6E6331-2F7C-270E-A090-6CBBDBB8F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9F7642-8A8C-0798-3528-2A226422D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F3FDFE-CD28-5181-C191-EAA31C421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38C5E9-B645-D1BC-1F4F-DFC03BA1D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055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132213-53BC-3A56-6F03-DB5B53A37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57389-6C41-E083-DA57-F477E4116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8C3A93F-4522-0D80-2DD6-66FBAA97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8028F8F-7EEB-B303-CDD8-6585310D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6B7F6D-CFF8-F217-D513-562141607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025E19F-5151-9001-33C2-D6F515ED5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258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7ACD09-B529-EC84-082A-4A994DD0F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0597C3-0441-68D1-EFC4-76F67102B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FB682DE-2401-EE78-2AB8-838D7BBE3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BEB5CC1-05BF-4E9D-E6D3-23801251C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176976D-0632-E695-346F-AF89F8E20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DEBFECB-1DC2-0DBD-4079-4F05C5092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3EE7520-E652-6076-A6A0-F7D79B33A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12D466F-7FBD-F55C-9B89-6FD8B14E4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4323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52A3D6-9AD3-E685-B2A1-6F4253B0A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AED23FD-69D6-8EC7-B7B6-1AFB73933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52CFF9-E8D9-C78B-0561-97429D38E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DFE663F-22A6-1D05-3A70-01A663CB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6793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0DA24F4-65FE-9E5A-0AD6-5CB2C876B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624DAD0-3975-1568-6806-C6BDA7BDC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70CAB9-982E-68C0-EC4A-EC445828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19231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A6FC3D-DCB1-11C3-92EC-E6623812F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313405-E27F-DC1E-2888-A981D7428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EE5D1D8-A5B6-3070-9DFC-A35058AB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9A958D9-A316-5D17-A264-E9CE0859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5DEEEA-7703-F490-ABDF-BFDE6385A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27B24C-8CE3-EA39-4166-C5CF28701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103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D593AC-6D24-9886-8E7A-6E51828A1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752692-D31E-E1D1-DCB5-0E338B3A4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296942-D266-C6DE-AE21-41B63591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DD238D-6744-1AD3-9C72-7E72A721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87374C-2AEB-6997-FEE9-EF45799EB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9661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F6B19D-37E8-08DA-FD48-939F2512D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273DD0A-C2D6-908D-65D1-5762FA13A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84C33D-CF6D-F117-6EE7-B9BD38382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5DB5D0-CC1B-7DD6-2D79-16C4B7AE2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6D208D-E242-4B82-F5B1-BB387AB0B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B4CA07-14EC-0367-A83B-965E0A24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634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6CA8CE-865E-03AB-6F7E-D0B8F7C27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FA339F2-0AA7-0F21-41EA-81AA9A136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A84B28-30CD-0AC3-1BD7-46BE0C002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1E957C-B20F-291C-BAF1-5BAAC34C8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6D4391-1C49-61F8-7359-6B27D3C7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3214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86F579B-C828-A36D-40F0-1A47AFA93B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98106B6-520D-82D2-B977-FB3CDB058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8ED4FE-1786-9537-29E2-EA359D4F0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7B8E28-A112-388A-D55D-1F1343B1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1BA5D6-BFB4-85DD-3DCB-8373F467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56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0D9811-B031-A993-09A4-D43397BE8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3F537B-66F4-50CA-7105-B8E53BC07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631C89-481F-3648-B979-F5541FEB6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9B8736-1158-980D-42D4-7309CFBC0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E59967-FA8B-34F6-6B56-B61F2030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0384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E5E35A-1962-CE00-989D-F3E9E62E4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0A3A2E-B85C-24A5-5E0A-6E904BFB9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CCBFA76-C600-4E96-C231-990248E4D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FCF495-5CC1-BB37-A057-DDF96CA26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A0A07C-CDBE-4A36-87B5-BBAC4228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9978524-44E8-C2A3-6372-F9750C79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81360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1F8D54-0DBA-2ED8-C992-1B4CAB642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8FC841-C8D1-FD5E-3990-47361E201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56B6DB7-004E-BDD8-8021-CBC2215BE6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E916AB-49ED-EEC2-D3AD-1012337A2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4F48E7C-AF13-7CBF-DDBA-054ACC02AE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DF5FB84-71C1-8B71-4F9C-3B5E54BC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083D01C-B264-61A9-7EFD-A0822AF20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FCA468E-739B-C9FE-0432-CFBB4828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88976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C47AEE-C495-A977-8592-8D7E7890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5F6AA9E-BE41-3DCE-2171-6B905EA82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4E99BD-7FD3-3EDD-7E86-5016842D4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78386A7-3345-9DE2-97E2-BCAAA663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29862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4C8E47-E16B-7364-1815-4179D684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DD4A8C3-AF2E-587C-9150-4B8B88D43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053DB6-CA05-BAF8-697F-DA9CC8DA7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95304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1D721D-2158-2250-79F3-62B54E8D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40A590-427C-EB32-BC82-1CF1AA7D5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837BE5F-00E4-6769-CC71-DAD43C780B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F2BE81A-22A2-EC2A-EF6F-559E6559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B45BF8B-970B-A1BF-8700-C746C15F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F7A2D8D-F757-8221-74C8-86DC1ACA1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3147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48B47E-6195-19AF-2178-88FEBD253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0F44012-0CB9-D495-3959-3B0CB03BF4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8D23CA-DC0E-536F-7F03-64EF23186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4AC73F-60DB-84B0-A233-23290261E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CEF4AB-F21E-998C-D0B1-84B9440D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7E3F9B-4B41-EE2F-9A09-796982A31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8734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FDA4FC7-DFB9-299B-8EAF-3314C7069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D5CCDD-A5A1-5396-7D6C-F49AE8167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3A5CED-903A-653B-D6B4-E99C9EAFD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A989D-C274-4764-910D-E75004E84225}" type="datetimeFigureOut">
              <a:rPr lang="fr-CA" smtClean="0"/>
              <a:t>2023-02-05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9C7DDC3-802C-0F1E-6BCF-708F61627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75D5E1-1E06-F034-A8A3-62BD991E0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FD294-61CE-4FE2-94FB-FAE58B0553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116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9F144DB-9AE9-CE65-EBA6-0C55C1A2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B488551-C79B-2DF2-16CA-7538F6C76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DB28D7-FDA3-E293-DE7F-AA29EA74C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F004E-65E6-4888-AFC2-66964A20CBAD}" type="datetimeFigureOut">
              <a:rPr lang="fr-FR" smtClean="0"/>
              <a:t>05/02/2023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4337776-B3B1-39AA-9EB3-5F4D7AA216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C601F6-4E10-1600-6C75-48C3D4FCA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4D882-09F0-47A4-ACD8-713934CE6DF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75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B835B616-F786-7E64-69FB-E58EFF72B3C8}"/>
              </a:ext>
            </a:extLst>
          </p:cNvPr>
          <p:cNvSpPr>
            <a:spLocks noGrp="1"/>
          </p:cNvSpPr>
          <p:nvPr/>
        </p:nvSpPr>
        <p:spPr>
          <a:xfrm>
            <a:off x="2971801" y="321734"/>
            <a:ext cx="7277100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b="1" u="sng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Sécurité</a:t>
            </a:r>
            <a:r>
              <a:rPr lang="en-US" sz="3600" b="1" u="sng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des </a:t>
            </a:r>
            <a:r>
              <a:rPr lang="en-US" sz="3600" b="1" u="sng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systèmes</a:t>
            </a:r>
            <a:r>
              <a:rPr lang="en-US" sz="3600" b="1" u="sng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u="sng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d’information</a:t>
            </a:r>
            <a:endParaRPr lang="en-US" sz="3600" b="1" u="sng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spcAft>
                <a:spcPts val="600"/>
              </a:spcAft>
            </a:pPr>
            <a:r>
              <a:rPr lang="en-US" sz="3600" b="1">
                <a:sym typeface="Wingdings" panose="05000000000000000000" pitchFamily="2" charset="2"/>
              </a:rPr>
              <a:t>    </a:t>
            </a:r>
            <a:r>
              <a:rPr lang="en-US" sz="3600" b="1" u="sng" kern="1200" err="1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Livrables</a:t>
            </a:r>
            <a:r>
              <a:rPr lang="en-US" sz="3600" b="1" u="sng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 01-02 - </a:t>
            </a:r>
            <a:r>
              <a:rPr lang="en-US" sz="3600" b="1" u="sng" kern="1200" err="1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Cybersécurité</a:t>
            </a:r>
            <a:endParaRPr lang="en-US" sz="3600" b="1" u="sng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1E48349A-0261-F436-3AF7-F30CCE385717}"/>
              </a:ext>
            </a:extLst>
          </p:cNvPr>
          <p:cNvSpPr txBox="1">
            <a:spLocks/>
          </p:cNvSpPr>
          <p:nvPr/>
        </p:nvSpPr>
        <p:spPr>
          <a:xfrm>
            <a:off x="476251" y="2484115"/>
            <a:ext cx="8820150" cy="2600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</a:p>
          <a:p>
            <a:pPr>
              <a:spcAft>
                <a:spcPts val="600"/>
              </a:spcAft>
            </a:pPr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3600" b="1" i="1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Cybersecurité</a:t>
            </a:r>
            <a:r>
              <a:rPr lang="en-US" sz="3600" b="1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Applications</a:t>
            </a:r>
          </a:p>
          <a:p>
            <a:pPr>
              <a:spcAft>
                <a:spcPts val="600"/>
              </a:spcAft>
            </a:pPr>
            <a:br>
              <a:rPr lang="en-US" sz="3600" b="1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					</a:t>
            </a:r>
            <a:r>
              <a:rPr lang="en-US" sz="3600" b="1" i="1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Bijouterie </a:t>
            </a:r>
            <a:r>
              <a:rPr lang="en-US" sz="3600" b="1" i="1" kern="1200" err="1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BijouBizou</a:t>
            </a:r>
            <a:endParaRPr lang="en-US" sz="3600" b="1" i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32E4A21-9F36-8311-A24C-28F999D3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2BF8E3F-F8CE-4397-88B4-6C8E3D6336E6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8" name="Picture 4" descr="Afficher les détails de l’image associée">
            <a:extLst>
              <a:ext uri="{FF2B5EF4-FFF2-40B4-BE49-F238E27FC236}">
                <a16:creationId xmlns:a16="http://schemas.microsoft.com/office/drawing/2014/main" id="{452F8386-FC07-596F-4CC0-B9F8170D2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961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6F02136-81C9-DDFF-8E81-5D452048B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400" y="4060148"/>
            <a:ext cx="2743199" cy="270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4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57C97E3-E717-AE42-73A8-A69056C4223A}"/>
              </a:ext>
            </a:extLst>
          </p:cNvPr>
          <p:cNvSpPr txBox="1"/>
          <p:nvPr/>
        </p:nvSpPr>
        <p:spPr>
          <a:xfrm>
            <a:off x="438150" y="1759348"/>
            <a:ext cx="64170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Menaces Informatiques/Vulnérabilités/Tests</a:t>
            </a:r>
            <a:endParaRPr lang="fr-FR" sz="2400" i="1"/>
          </a:p>
        </p:txBody>
      </p:sp>
      <p:pic>
        <p:nvPicPr>
          <p:cNvPr id="5" name="Image 4" descr="Une image contenant texte">
            <a:extLst>
              <a:ext uri="{FF2B5EF4-FFF2-40B4-BE49-F238E27FC236}">
                <a16:creationId xmlns:a16="http://schemas.microsoft.com/office/drawing/2014/main" id="{3BC1A89B-AC5B-876A-F71D-BAD647C27C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2" t="10595" r="3694" b="19898"/>
          <a:stretch/>
        </p:blipFill>
        <p:spPr>
          <a:xfrm>
            <a:off x="162089" y="3105151"/>
            <a:ext cx="6062173" cy="347592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01B74AB-94FA-1576-8AB4-7EC273223F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1" t="19328" r="12301" b="27527"/>
          <a:stretch/>
        </p:blipFill>
        <p:spPr>
          <a:xfrm>
            <a:off x="6375757" y="2232248"/>
            <a:ext cx="5654154" cy="314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254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57C97E3-E717-AE42-73A8-A69056C4223A}"/>
              </a:ext>
            </a:extLst>
          </p:cNvPr>
          <p:cNvSpPr txBox="1"/>
          <p:nvPr/>
        </p:nvSpPr>
        <p:spPr>
          <a:xfrm>
            <a:off x="438150" y="1759348"/>
            <a:ext cx="64170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Modèle de sécurité souhaité par le client</a:t>
            </a:r>
            <a:endParaRPr lang="fr-FR" sz="2400" i="1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B5CA581D-AB43-D425-A5AE-5C58391F6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92" y="2179021"/>
            <a:ext cx="10154616" cy="454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79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25826C6-AD24-14CC-5A15-AA92DF3B0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t="17515" r="19940" b="9778"/>
          <a:stretch/>
        </p:blipFill>
        <p:spPr>
          <a:xfrm>
            <a:off x="1409037" y="180975"/>
            <a:ext cx="10509909" cy="66770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80AFC11-32D7-EB18-F1B1-335A52CB9F6D}"/>
              </a:ext>
            </a:extLst>
          </p:cNvPr>
          <p:cNvSpPr txBox="1"/>
          <p:nvPr/>
        </p:nvSpPr>
        <p:spPr>
          <a:xfrm>
            <a:off x="376934" y="451500"/>
            <a:ext cx="54598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>
                <a:solidFill>
                  <a:srgbClr val="002060"/>
                </a:solidFill>
              </a:rPr>
              <a:t>ISHIKAWA</a:t>
            </a:r>
          </a:p>
        </p:txBody>
      </p:sp>
    </p:spTree>
    <p:extLst>
      <p:ext uri="{BB962C8B-B14F-4D97-AF65-F5344CB8AC3E}">
        <p14:creationId xmlns:p14="http://schemas.microsoft.com/office/powerpoint/2010/main" val="202947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678211D-8EAD-6105-5383-80B344D6D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50" t="16443" r="34583" b="11704"/>
          <a:stretch/>
        </p:blipFill>
        <p:spPr>
          <a:xfrm>
            <a:off x="3723084" y="254771"/>
            <a:ext cx="7761992" cy="6400800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A338A73-DA60-8805-40B5-39F2C3BA76C5}"/>
              </a:ext>
            </a:extLst>
          </p:cNvPr>
          <p:cNvSpPr txBox="1"/>
          <p:nvPr/>
        </p:nvSpPr>
        <p:spPr>
          <a:xfrm>
            <a:off x="306717" y="2533649"/>
            <a:ext cx="31186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u="sng" strike="noStrike">
                <a:solidFill>
                  <a:srgbClr val="FF0000"/>
                </a:solidFill>
                <a:effectLst/>
              </a:rPr>
              <a:t>Persona</a:t>
            </a:r>
          </a:p>
          <a:p>
            <a:endParaRPr lang="fr-FR" sz="2800" b="1" i="0" u="sng" strike="noStrike">
              <a:solidFill>
                <a:srgbClr val="000000"/>
              </a:solidFill>
              <a:effectLst/>
            </a:endParaRPr>
          </a:p>
          <a:p>
            <a:r>
              <a:rPr lang="fr-FR" sz="2800" b="1" i="1" u="none" strike="noStrike" err="1">
                <a:solidFill>
                  <a:srgbClr val="000000"/>
                </a:solidFill>
                <a:effectLst/>
              </a:rPr>
              <a:t>Tesif</a:t>
            </a:r>
            <a:r>
              <a:rPr lang="fr-FR" sz="2800" b="1" i="1" u="none" strike="noStrike">
                <a:solidFill>
                  <a:srgbClr val="000000"/>
                </a:solidFill>
                <a:effectLst/>
              </a:rPr>
              <a:t> </a:t>
            </a:r>
            <a:r>
              <a:rPr lang="fr-FR" sz="2800" b="1" i="1" u="none" strike="noStrike" err="1">
                <a:solidFill>
                  <a:srgbClr val="000000"/>
                </a:solidFill>
                <a:effectLst/>
              </a:rPr>
              <a:t>Erreip-Naej</a:t>
            </a:r>
            <a:r>
              <a:rPr lang="fr-FR" sz="2800" b="1" i="1" u="none" strike="noStrike">
                <a:solidFill>
                  <a:srgbClr val="000000"/>
                </a:solidFill>
                <a:effectLst/>
              </a:rPr>
              <a:t> III</a:t>
            </a:r>
            <a:endParaRPr lang="fr-FR" sz="2800" i="1"/>
          </a:p>
        </p:txBody>
      </p:sp>
    </p:spTree>
    <p:extLst>
      <p:ext uri="{BB962C8B-B14F-4D97-AF65-F5344CB8AC3E}">
        <p14:creationId xmlns:p14="http://schemas.microsoft.com/office/powerpoint/2010/main" val="1537216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BEAB82A-A944-0904-55EC-825BE691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8D0567D-ACBB-1F2F-C533-54D895D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14</a:t>
            </a:fld>
            <a:endParaRPr lang="fr-CA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926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Bijouterie </a:t>
            </a:r>
            <a:r>
              <a:rPr lang="fr-FR" b="1" err="1"/>
              <a:t>BijouBizou</a:t>
            </a:r>
            <a:r>
              <a:rPr lang="fr-FR" b="1">
                <a:sym typeface="Wingdings" panose="05000000000000000000" pitchFamily="2" charset="2"/>
              </a:rPr>
              <a:t> - Cybersécurité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Diag</a:t>
            </a:r>
            <a:r>
              <a:rPr lang="fr-CA" b="1" err="1"/>
              <a:t>nostic</a:t>
            </a:r>
            <a:r>
              <a:rPr lang="fr-CA" b="1"/>
              <a:t> de l’existant</a:t>
            </a:r>
            <a:br>
              <a:rPr lang="fr-CA" b="1"/>
            </a:br>
            <a:r>
              <a:rPr lang="fr-FR" b="1">
                <a:sym typeface="Wingdings" panose="05000000000000000000" pitchFamily="2" charset="2"/>
              </a:rPr>
              <a:t> 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Persona</a:t>
            </a:r>
            <a:r>
              <a:rPr lang="fr-FR" b="1">
                <a:sym typeface="Wingdings" panose="05000000000000000000" pitchFamily="2" charset="2"/>
              </a:rPr>
              <a:t> : </a:t>
            </a:r>
            <a:r>
              <a:rPr lang="fr-FR" b="1">
                <a:latin typeface="+mn-lt"/>
                <a:sym typeface="Wingdings" panose="05000000000000000000" pitchFamily="2" charset="2"/>
              </a:rPr>
              <a:t>Client de la Bijouterie</a:t>
            </a:r>
            <a:endParaRPr lang="fr-CA" b="1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26BA4F-0231-ED0D-1D03-98C5D1E324EE}"/>
              </a:ext>
            </a:extLst>
          </p:cNvPr>
          <p:cNvSpPr txBox="1"/>
          <p:nvPr/>
        </p:nvSpPr>
        <p:spPr>
          <a:xfrm>
            <a:off x="1661408" y="1936230"/>
            <a:ext cx="9119016" cy="329783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1BCCE32-C6CD-C6DD-F4A8-859ACF468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88" y="1722238"/>
            <a:ext cx="11100215" cy="513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69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BEAB82A-A944-0904-55EC-825BE691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8D0567D-ACBB-1F2F-C533-54D895D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15</a:t>
            </a:fld>
            <a:endParaRPr lang="fr-CA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66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Bijouterie </a:t>
            </a:r>
            <a:r>
              <a:rPr lang="fr-FR" b="1" err="1"/>
              <a:t>BijouBizou</a:t>
            </a:r>
            <a:r>
              <a:rPr lang="fr-FR" b="1">
                <a:sym typeface="Wingdings" panose="05000000000000000000" pitchFamily="2" charset="2"/>
              </a:rPr>
              <a:t> - Cybersécurité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Diag</a:t>
            </a:r>
            <a:r>
              <a:rPr lang="fr-CA" b="1" err="1"/>
              <a:t>nostic</a:t>
            </a:r>
            <a:r>
              <a:rPr lang="fr-CA" b="1"/>
              <a:t> de l’existant</a:t>
            </a:r>
            <a:br>
              <a:rPr lang="fr-CA" b="1"/>
            </a:br>
            <a:r>
              <a:rPr lang="fr-FR" b="1">
                <a:sym typeface="Wingdings" panose="05000000000000000000" pitchFamily="2" charset="2"/>
              </a:rPr>
              <a:t> 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Persona</a:t>
            </a:r>
            <a:r>
              <a:rPr lang="fr-FR" b="1">
                <a:sym typeface="Wingdings" panose="05000000000000000000" pitchFamily="2" charset="2"/>
              </a:rPr>
              <a:t> : </a:t>
            </a:r>
            <a:r>
              <a:rPr lang="fr-FR" b="1">
                <a:latin typeface="+mn-lt"/>
                <a:sym typeface="Wingdings" panose="05000000000000000000" pitchFamily="2" charset="2"/>
              </a:rPr>
              <a:t>Attaquant Malveillant</a:t>
            </a:r>
            <a:endParaRPr lang="fr-CA" b="1">
              <a:latin typeface="+mn-lt"/>
            </a:endParaRPr>
          </a:p>
        </p:txBody>
      </p:sp>
      <p:pic>
        <p:nvPicPr>
          <p:cNvPr id="2" name="Picture 1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4361C88-935C-2A59-C957-2FB71A5A8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53" y="1961696"/>
            <a:ext cx="11674838" cy="475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45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5B04BB-A284-3816-1EDF-29081E897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fr-CA" sz="3400" b="1"/>
              <a:t>La Cyber-Sécurité de la </a:t>
            </a:r>
            <a:br>
              <a:rPr lang="fr-CA" sz="3400" b="1"/>
            </a:br>
            <a:r>
              <a:rPr lang="fr-CA" sz="3400" b="1"/>
              <a:t>Bijouterie BijouBizou</a:t>
            </a:r>
            <a:br>
              <a:rPr lang="fr-CA" sz="3400" b="1"/>
            </a:br>
            <a:br>
              <a:rPr lang="fr-FR" sz="3400" b="1">
                <a:latin typeface="+mn-lt"/>
              </a:rPr>
            </a:br>
            <a:r>
              <a:rPr lang="fr-FR" sz="3400" b="1"/>
              <a:t>Étude préliminaire et le </a:t>
            </a:r>
            <a:br>
              <a:rPr lang="fr-FR" sz="3400" b="1"/>
            </a:br>
            <a:r>
              <a:rPr lang="fr-FR" sz="3400" b="1"/>
              <a:t>Diagnostic de l’existant </a:t>
            </a:r>
            <a:r>
              <a:rPr lang="fr-CA" sz="3400" b="1">
                <a:sym typeface="Wingdings" panose="05000000000000000000" pitchFamily="2" charset="2"/>
              </a:rPr>
              <a:t></a:t>
            </a:r>
            <a:r>
              <a:rPr lang="fr-CA" sz="3400" b="1"/>
              <a:t> Risques</a:t>
            </a:r>
            <a:endParaRPr lang="fr-CA" sz="3400">
              <a:latin typeface="+mn-lt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74FACE-9F51-B88F-BBEB-F5A18EE2C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endParaRPr lang="fr-CA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4" descr="Afficher les détails de l’image associée">
            <a:extLst>
              <a:ext uri="{FF2B5EF4-FFF2-40B4-BE49-F238E27FC236}">
                <a16:creationId xmlns:a16="http://schemas.microsoft.com/office/drawing/2014/main" id="{37119C7F-BF39-4CC2-1A74-0EE94F59B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1" y="71601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 31">
            <a:extLst>
              <a:ext uri="{FF2B5EF4-FFF2-40B4-BE49-F238E27FC236}">
                <a16:creationId xmlns:a16="http://schemas.microsoft.com/office/drawing/2014/main" id="{B3D78B2C-A485-24FF-2B94-EA9E8CE547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960" y="4873370"/>
            <a:ext cx="2072639" cy="189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0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853DB9-8350-5C9D-6C6B-FCE1D3CA1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endParaRPr lang="fr-CA" sz="2800"/>
          </a:p>
        </p:txBody>
      </p:sp>
      <p:pic>
        <p:nvPicPr>
          <p:cNvPr id="4" name="Espace réservé du contenu 5">
            <a:extLst>
              <a:ext uri="{FF2B5EF4-FFF2-40B4-BE49-F238E27FC236}">
                <a16:creationId xmlns:a16="http://schemas.microsoft.com/office/drawing/2014/main" id="{B00601E2-0D94-34E6-8117-9FE76735B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3817"/>
            <a:ext cx="6859385" cy="412311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76CFCEC-D3DC-04EA-1926-B51D23EE00AD}"/>
              </a:ext>
            </a:extLst>
          </p:cNvPr>
          <p:cNvSpPr txBox="1"/>
          <p:nvPr/>
        </p:nvSpPr>
        <p:spPr>
          <a:xfrm>
            <a:off x="5270267" y="2078183"/>
            <a:ext cx="22610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i="1" u="sng"/>
              <a:t>Mot de Passe </a:t>
            </a:r>
          </a:p>
          <a:p>
            <a:endParaRPr lang="fr-CA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1AC3586-7C40-C817-A216-878C9C275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880" y="2816847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Étoile : 5 branches 7">
            <a:extLst>
              <a:ext uri="{FF2B5EF4-FFF2-40B4-BE49-F238E27FC236}">
                <a16:creationId xmlns:a16="http://schemas.microsoft.com/office/drawing/2014/main" id="{B032E139-4351-F2C8-1DF6-56AC98EA09D7}"/>
              </a:ext>
            </a:extLst>
          </p:cNvPr>
          <p:cNvSpPr/>
          <p:nvPr/>
        </p:nvSpPr>
        <p:spPr>
          <a:xfrm>
            <a:off x="6820571" y="3699027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50424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853DB9-8350-5C9D-6C6B-FCE1D3CA1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endParaRPr lang="fr-CA" sz="2800"/>
          </a:p>
        </p:txBody>
      </p:sp>
      <p:pic>
        <p:nvPicPr>
          <p:cNvPr id="4" name="Espace réservé du contenu 5">
            <a:extLst>
              <a:ext uri="{FF2B5EF4-FFF2-40B4-BE49-F238E27FC236}">
                <a16:creationId xmlns:a16="http://schemas.microsoft.com/office/drawing/2014/main" id="{B00601E2-0D94-34E6-8117-9FE76735B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476" y="2493817"/>
            <a:ext cx="7643005" cy="412311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76CFCEC-D3DC-04EA-1926-B51D23EE00AD}"/>
              </a:ext>
            </a:extLst>
          </p:cNvPr>
          <p:cNvSpPr txBox="1"/>
          <p:nvPr/>
        </p:nvSpPr>
        <p:spPr>
          <a:xfrm>
            <a:off x="3491346" y="2078183"/>
            <a:ext cx="6866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Prise de contrôle de compte - </a:t>
            </a:r>
            <a:r>
              <a:rPr lang="fr-CA" sz="2400"/>
              <a:t>Accès non autorisé </a:t>
            </a:r>
          </a:p>
          <a:p>
            <a:endParaRPr lang="fr-CA"/>
          </a:p>
        </p:txBody>
      </p:sp>
      <p:sp>
        <p:nvSpPr>
          <p:cNvPr id="5" name="Étoile : 5 branches 7">
            <a:extLst>
              <a:ext uri="{FF2B5EF4-FFF2-40B4-BE49-F238E27FC236}">
                <a16:creationId xmlns:a16="http://schemas.microsoft.com/office/drawing/2014/main" id="{D4C621F6-A024-578E-59E0-A154021A1A39}"/>
              </a:ext>
            </a:extLst>
          </p:cNvPr>
          <p:cNvSpPr/>
          <p:nvPr/>
        </p:nvSpPr>
        <p:spPr>
          <a:xfrm>
            <a:off x="8831751" y="3024470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843394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</a:t>
            </a:r>
            <a:r>
              <a:rPr lang="fr-CA"/>
              <a:t>Desktop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19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63834559-6A5D-9E95-BB3F-56C3B977C9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C128463-DD74-83D2-34DD-606C94684084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1C1B7682-9CBC-1FB8-53CD-8A6C5EC12A16}"/>
              </a:ext>
            </a:extLst>
          </p:cNvPr>
          <p:cNvSpPr/>
          <p:nvPr/>
        </p:nvSpPr>
        <p:spPr>
          <a:xfrm>
            <a:off x="5284079" y="3686535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2203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5778892-E386-FB9E-4446-CB838B91E17A}"/>
              </a:ext>
            </a:extLst>
          </p:cNvPr>
          <p:cNvSpPr txBox="1"/>
          <p:nvPr/>
        </p:nvSpPr>
        <p:spPr>
          <a:xfrm>
            <a:off x="2457451" y="847725"/>
            <a:ext cx="9091082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i="1" u="none" strike="noStrike" kern="120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 Cadre de travail pour les </a:t>
            </a:r>
            <a:r>
              <a:rPr lang="en-US" sz="3600" b="1" i="1" u="none" strike="noStrike" kern="1200" err="1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livrables</a:t>
            </a:r>
            <a:r>
              <a:rPr lang="en-US" sz="3600" b="1" i="1" u="none" strike="noStrike" kern="120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01/02</a:t>
            </a:r>
            <a:endParaRPr lang="en-US" sz="3600" b="1" i="1" kern="120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33F556-96F7-5A1D-C2A9-E0BE7BA88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3450" y="1663090"/>
            <a:ext cx="9450387" cy="1451585"/>
          </a:xfrm>
        </p:spPr>
        <p:txBody>
          <a:bodyPr vert="horz" lIns="91440" tIns="45720" rIns="91440" bIns="45720" rtlCol="0">
            <a:normAutofit/>
          </a:bodyPr>
          <a:lstStyle/>
          <a:p>
            <a:pPr algn="l" fontAlgn="base"/>
            <a:r>
              <a:rPr lang="en-US" b="0" i="0" u="none" strike="noStrike">
                <a:effectLst/>
              </a:rPr>
              <a:t>Ce travail </a:t>
            </a:r>
            <a:r>
              <a:rPr lang="en-US" b="0" i="0" u="none" strike="noStrike" err="1">
                <a:effectLst/>
              </a:rPr>
              <a:t>rentre</a:t>
            </a:r>
            <a:r>
              <a:rPr lang="en-US" b="0" i="0" u="none" strike="noStrike">
                <a:effectLst/>
              </a:rPr>
              <a:t> dans le cadre de </a:t>
            </a:r>
            <a:r>
              <a:rPr lang="en-US" b="0" i="0" u="none" strike="noStrike" err="1">
                <a:effectLst/>
              </a:rPr>
              <a:t>notre</a:t>
            </a:r>
            <a:r>
              <a:rPr lang="en-US" b="0" i="0" u="none" strike="noStrike">
                <a:effectLst/>
              </a:rPr>
              <a:t> </a:t>
            </a:r>
            <a:r>
              <a:rPr lang="en-US" b="0" i="0" u="none" strike="noStrike" err="1">
                <a:effectLst/>
              </a:rPr>
              <a:t>cours</a:t>
            </a:r>
            <a:r>
              <a:rPr lang="en-US" b="0" i="0" u="none" strike="noStrike">
                <a:effectLst/>
              </a:rPr>
              <a:t> de </a:t>
            </a:r>
            <a:r>
              <a:rPr lang="en-US" b="0" i="0" u="none" strike="noStrike" err="1">
                <a:effectLst/>
              </a:rPr>
              <a:t>Cybersecurité</a:t>
            </a:r>
            <a:r>
              <a:rPr lang="en-US" b="0" i="0" u="none" strike="noStrike">
                <a:effectLst/>
              </a:rPr>
              <a:t>, dans </a:t>
            </a:r>
            <a:r>
              <a:rPr lang="en-US" b="0" i="0" u="none" strike="noStrike" err="1">
                <a:effectLst/>
              </a:rPr>
              <a:t>lequel</a:t>
            </a:r>
            <a:r>
              <a:rPr lang="en-US" b="0" i="0" u="none" strike="noStrike">
                <a:effectLst/>
              </a:rPr>
              <a:t> nous </a:t>
            </a:r>
            <a:r>
              <a:rPr lang="en-US" b="0" i="0" u="none" strike="noStrike" err="1">
                <a:effectLst/>
              </a:rPr>
              <a:t>devons</a:t>
            </a:r>
            <a:r>
              <a:rPr lang="en-US" b="0" i="0" u="none" strike="noStrike">
                <a:effectLst/>
              </a:rPr>
              <a:t> </a:t>
            </a:r>
            <a:r>
              <a:rPr lang="en-US" b="0" i="0" u="none" strike="noStrike" err="1">
                <a:effectLst/>
              </a:rPr>
              <a:t>travailler</a:t>
            </a:r>
            <a:r>
              <a:rPr lang="en-US" b="0" i="0" u="none" strike="noStrike">
                <a:effectLst/>
              </a:rPr>
              <a:t> su</a:t>
            </a:r>
            <a:r>
              <a:rPr lang="en-US"/>
              <a:t>r la </a:t>
            </a:r>
            <a:r>
              <a:rPr lang="en-US" err="1"/>
              <a:t>création</a:t>
            </a:r>
            <a:r>
              <a:rPr lang="en-US"/>
              <a:t> </a:t>
            </a:r>
            <a:r>
              <a:rPr lang="en-US" err="1"/>
              <a:t>d’une</a:t>
            </a:r>
            <a:r>
              <a:rPr lang="en-US"/>
              <a:t> application </a:t>
            </a:r>
            <a:r>
              <a:rPr lang="en-US" err="1"/>
              <a:t>destiné</a:t>
            </a:r>
            <a:r>
              <a:rPr lang="en-US"/>
              <a:t> à </a:t>
            </a:r>
            <a:r>
              <a:rPr lang="en-US" err="1"/>
              <a:t>améliorer</a:t>
            </a:r>
            <a:r>
              <a:rPr lang="en-US"/>
              <a:t> la </a:t>
            </a:r>
            <a:r>
              <a:rPr lang="en-US" err="1"/>
              <a:t>sécurité</a:t>
            </a:r>
            <a:r>
              <a:rPr lang="en-US"/>
              <a:t> </a:t>
            </a:r>
            <a:r>
              <a:rPr lang="en-US" err="1"/>
              <a:t>informatique</a:t>
            </a:r>
            <a:r>
              <a:rPr lang="en-US"/>
              <a:t> du </a:t>
            </a:r>
            <a:r>
              <a:rPr lang="en-US" err="1"/>
              <a:t>système</a:t>
            </a:r>
            <a:r>
              <a:rPr lang="en-US"/>
              <a:t> </a:t>
            </a:r>
            <a:r>
              <a:rPr lang="en-US" err="1"/>
              <a:t>d’informations</a:t>
            </a:r>
            <a:r>
              <a:rPr lang="en-US"/>
              <a:t>.</a:t>
            </a:r>
            <a:endParaRPr lang="en-US" b="0" i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4" descr="Afficher les détails de l’image associée">
            <a:extLst>
              <a:ext uri="{FF2B5EF4-FFF2-40B4-BE49-F238E27FC236}">
                <a16:creationId xmlns:a16="http://schemas.microsoft.com/office/drawing/2014/main" id="{8583806C-4027-31AD-F080-BB6A5B998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811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54F48F9-C4C8-CC09-51F1-75D46EC4B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837" y="4000755"/>
            <a:ext cx="1685925" cy="270510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A5418AE-087F-6627-25EC-F7A78EBBFAF2}"/>
              </a:ext>
            </a:extLst>
          </p:cNvPr>
          <p:cNvSpPr txBox="1"/>
          <p:nvPr/>
        </p:nvSpPr>
        <p:spPr>
          <a:xfrm>
            <a:off x="1014060" y="4371975"/>
            <a:ext cx="9369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2400" b="0" i="0" u="none" strike="noStrike">
                <a:effectLst/>
              </a:rPr>
              <a:t>Notre équipe </a:t>
            </a:r>
            <a:r>
              <a:rPr lang="en-US" sz="2400" b="0" i="0" u="none" strike="noStrike" err="1">
                <a:effectLst/>
              </a:rPr>
              <a:t>est</a:t>
            </a:r>
            <a:r>
              <a:rPr lang="en-US" sz="2400" b="0" i="0" u="none" strike="noStrike">
                <a:effectLst/>
              </a:rPr>
              <a:t> </a:t>
            </a:r>
            <a:r>
              <a:rPr lang="en-US" sz="2400" b="0" i="0" u="none" strike="noStrike" err="1">
                <a:effectLst/>
              </a:rPr>
              <a:t>composée</a:t>
            </a:r>
            <a:r>
              <a:rPr lang="en-US" sz="2400" b="0" i="0" u="none" strike="noStrike">
                <a:effectLst/>
              </a:rPr>
              <a:t> de </a:t>
            </a:r>
            <a:r>
              <a:rPr lang="en-US" sz="2400" b="0" i="1" u="none" strike="noStrike">
                <a:effectLst/>
              </a:rPr>
              <a:t>trois </a:t>
            </a:r>
            <a:r>
              <a:rPr lang="en-US" sz="2400" b="0" i="0" u="none" strike="noStrike" err="1">
                <a:effectLst/>
              </a:rPr>
              <a:t>étudiants</a:t>
            </a:r>
            <a:r>
              <a:rPr lang="en-US" sz="2400" b="0" i="0" u="none" strike="noStrike">
                <a:effectLst/>
              </a:rPr>
              <a:t> : Sofiane, Jing, Rodrigue.</a:t>
            </a:r>
            <a:r>
              <a:rPr lang="en-US" sz="2400" b="0" i="0">
                <a:effectLst/>
              </a:rPr>
              <a:t>​</a:t>
            </a:r>
          </a:p>
          <a:p>
            <a:pPr algn="l" fontAlgn="base"/>
            <a:r>
              <a:rPr lang="en-US" sz="2400" b="0" i="0" u="none" strike="noStrike">
                <a:effectLst/>
              </a:rPr>
              <a:t>Nous </a:t>
            </a:r>
            <a:r>
              <a:rPr lang="en-US" sz="2400" b="0" i="0" u="none" strike="noStrike" err="1">
                <a:effectLst/>
              </a:rPr>
              <a:t>sommes</a:t>
            </a:r>
            <a:r>
              <a:rPr lang="en-US" sz="2400" b="0" i="0" u="none" strike="noStrike">
                <a:effectLst/>
              </a:rPr>
              <a:t> </a:t>
            </a:r>
            <a:r>
              <a:rPr lang="en-US" sz="2400" b="0" i="0" u="none" strike="noStrike" err="1">
                <a:effectLst/>
              </a:rPr>
              <a:t>actuellement</a:t>
            </a:r>
            <a:r>
              <a:rPr lang="en-US" sz="2400" b="0" i="0" u="none" strike="noStrike">
                <a:effectLst/>
              </a:rPr>
              <a:t> </a:t>
            </a:r>
            <a:r>
              <a:rPr lang="en-US" sz="2400" b="0" i="0" u="none" strike="noStrike" err="1">
                <a:effectLst/>
              </a:rPr>
              <a:t>inscrits</a:t>
            </a:r>
            <a:r>
              <a:rPr lang="en-US" sz="2400" b="0" i="0" u="none" strike="noStrike">
                <a:effectLst/>
              </a:rPr>
              <a:t> à la formation continue “</a:t>
            </a:r>
            <a:r>
              <a:rPr lang="en-US" sz="2400" b="0" i="0" u="none" strike="noStrike" err="1">
                <a:effectLst/>
              </a:rPr>
              <a:t>Développement</a:t>
            </a:r>
            <a:r>
              <a:rPr lang="en-US" sz="2400" b="0" i="0" u="none" strike="noStrike">
                <a:effectLst/>
              </a:rPr>
              <a:t> de </a:t>
            </a:r>
            <a:r>
              <a:rPr lang="en-US" sz="2400" b="0" i="0" u="none" strike="noStrike" err="1">
                <a:effectLst/>
              </a:rPr>
              <a:t>logiciels</a:t>
            </a:r>
            <a:r>
              <a:rPr lang="en-US" sz="2400" b="0" i="0" u="none" strike="noStrike">
                <a:effectLst/>
              </a:rPr>
              <a:t>” au Collège de Maisonneuve.</a:t>
            </a:r>
            <a:r>
              <a:rPr lang="en-US" sz="2400" b="0" i="0">
                <a:effectLst/>
              </a:rPr>
              <a:t>​</a:t>
            </a:r>
          </a:p>
          <a:p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90A9DF6-0DE6-1B20-E274-E2363B21A779}"/>
              </a:ext>
            </a:extLst>
          </p:cNvPr>
          <p:cNvSpPr txBox="1"/>
          <p:nvPr/>
        </p:nvSpPr>
        <p:spPr>
          <a:xfrm>
            <a:off x="2608119" y="3244334"/>
            <a:ext cx="77757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u="none" strike="noStrike" kern="120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Membres</a:t>
            </a:r>
            <a:r>
              <a:rPr lang="en-US" sz="3600" b="1" i="1" u="none" strike="noStrike" kern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 de </a:t>
            </a:r>
            <a:r>
              <a:rPr lang="en-US" sz="3600" b="1" i="1" u="none" strike="noStrike" kern="120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l’équipe</a:t>
            </a:r>
            <a:r>
              <a:rPr lang="en-US" sz="3600" b="1" i="1" u="none" strike="noStrike" kern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 Agile</a:t>
            </a:r>
            <a:endParaRPr lang="fr-FR" sz="3600"/>
          </a:p>
        </p:txBody>
      </p:sp>
      <p:sp>
        <p:nvSpPr>
          <p:cNvPr id="22" name="Flèche : droite 21">
            <a:extLst>
              <a:ext uri="{FF2B5EF4-FFF2-40B4-BE49-F238E27FC236}">
                <a16:creationId xmlns:a16="http://schemas.microsoft.com/office/drawing/2014/main" id="{58337094-933C-386F-71D7-714C338097C5}"/>
              </a:ext>
            </a:extLst>
          </p:cNvPr>
          <p:cNvSpPr/>
          <p:nvPr/>
        </p:nvSpPr>
        <p:spPr>
          <a:xfrm>
            <a:off x="2131869" y="3420824"/>
            <a:ext cx="476250" cy="365736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Flèche : droite 22">
            <a:extLst>
              <a:ext uri="{FF2B5EF4-FFF2-40B4-BE49-F238E27FC236}">
                <a16:creationId xmlns:a16="http://schemas.microsoft.com/office/drawing/2014/main" id="{AFCB36F7-4945-0952-A8C8-79D4C861F742}"/>
              </a:ext>
            </a:extLst>
          </p:cNvPr>
          <p:cNvSpPr/>
          <p:nvPr/>
        </p:nvSpPr>
        <p:spPr>
          <a:xfrm>
            <a:off x="2076887" y="984994"/>
            <a:ext cx="476250" cy="365736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909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Web-</a:t>
            </a:r>
            <a:r>
              <a:rPr lang="fr-CA" err="1">
                <a:sym typeface="Wingdings" panose="05000000000000000000" pitchFamily="2" charset="2"/>
              </a:rPr>
              <a:t>based</a:t>
            </a:r>
            <a:r>
              <a:rPr lang="fr-CA"/>
              <a:t>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20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406EFE5-71EC-5A7A-2CD8-D88C88D6C9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46FE37D-B19E-4654-31E3-2A5BA51E0D66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4FC00C3C-BCFA-15F9-8CD2-962236EB6146}"/>
              </a:ext>
            </a:extLst>
          </p:cNvPr>
          <p:cNvSpPr/>
          <p:nvPr/>
        </p:nvSpPr>
        <p:spPr>
          <a:xfrm>
            <a:off x="5271587" y="3661552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80278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Mobile</a:t>
            </a:r>
            <a:r>
              <a:rPr lang="fr-CA"/>
              <a:t>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21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82E5F816-964F-7892-836D-BF6599E349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3EEFAAD9-13BC-7663-9B88-5D3D18B548B1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E7763CDE-53CD-A2D8-6094-F3E442F3267B}"/>
              </a:ext>
            </a:extLst>
          </p:cNvPr>
          <p:cNvSpPr/>
          <p:nvPr/>
        </p:nvSpPr>
        <p:spPr>
          <a:xfrm>
            <a:off x="5309063" y="3624076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82656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Cloud-based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22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82E5F816-964F-7892-836D-BF6599E349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B7B48CD7-09A9-4F16-BFD7-0828DACE2D49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AEA592A2-041B-E31D-DBE2-15ED7F5C8795}"/>
              </a:ext>
            </a:extLst>
          </p:cNvPr>
          <p:cNvSpPr/>
          <p:nvPr/>
        </p:nvSpPr>
        <p:spPr>
          <a:xfrm>
            <a:off x="5309063" y="3661552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57148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Ransomware</a:t>
            </a:r>
            <a:r>
              <a:rPr lang="fr-CA"/>
              <a:t>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23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8B082E20-579F-3938-3774-0BD2A0CA44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BB78C19-347C-CEEF-D6D4-C142A62EBA05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61E1B878-5C4E-9246-A30D-F62972E166CC}"/>
              </a:ext>
            </a:extLst>
          </p:cNvPr>
          <p:cNvSpPr/>
          <p:nvPr/>
        </p:nvSpPr>
        <p:spPr>
          <a:xfrm>
            <a:off x="5271587" y="3661552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5534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Virus/Vers</a:t>
            </a:r>
            <a:r>
              <a:rPr lang="fr-CA"/>
              <a:t>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24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F22F5E8A-6D0F-9DE2-F10B-6345F9A99C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5B5A2075-BBA1-8C4C-74CB-2686191CD6CF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B093C6B2-3406-0713-2337-C5B4F7C8B712}"/>
              </a:ext>
            </a:extLst>
          </p:cNvPr>
          <p:cNvSpPr/>
          <p:nvPr/>
        </p:nvSpPr>
        <p:spPr>
          <a:xfrm>
            <a:off x="5284079" y="3661552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14114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>
                <a:sym typeface="Wingdings" panose="05000000000000000000" pitchFamily="2" charset="2"/>
              </a:rPr>
              <a:t>Attaque par rebond (c’est-à-dire par le biais de sous-traitants moins bien protégés que la </a:t>
            </a:r>
            <a:r>
              <a:rPr lang="fr-FR" sz="2400" b="1">
                <a:latin typeface="+mn-lt"/>
                <a:sym typeface="Wingdings" panose="05000000000000000000" pitchFamily="2" charset="2"/>
              </a:rPr>
              <a:t>Bijouterie </a:t>
            </a:r>
            <a:r>
              <a:rPr lang="fr-FR" sz="2400" b="1" err="1">
                <a:latin typeface="+mn-lt"/>
                <a:sym typeface="Wingdings" panose="05000000000000000000" pitchFamily="2" charset="2"/>
              </a:rPr>
              <a:t>BijouBizou</a:t>
            </a:r>
            <a:r>
              <a:rPr lang="fr-FR" sz="2400" b="1">
                <a:latin typeface="+mn-lt"/>
                <a:sym typeface="Wingdings" panose="05000000000000000000" pitchFamily="2" charset="2"/>
              </a:rPr>
              <a:t>) </a:t>
            </a:r>
            <a:endParaRPr lang="fr-FR">
              <a:sym typeface="Wingdings" panose="05000000000000000000" pitchFamily="2" charset="2"/>
            </a:endParaRP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25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3B807B4B-6AF9-0D6B-ACFC-9940F4C10C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9CEEA6BF-6955-5C0B-2303-09C77CF1B36F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9E2253D2-E109-DA44-2BAA-38DDC3301A9E}"/>
              </a:ext>
            </a:extLst>
          </p:cNvPr>
          <p:cNvSpPr/>
          <p:nvPr/>
        </p:nvSpPr>
        <p:spPr>
          <a:xfrm>
            <a:off x="5271587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732964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>
                <a:sym typeface="Wingdings" panose="05000000000000000000" pitchFamily="2" charset="2"/>
              </a:rPr>
              <a:t>Fuite de données confidentielles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26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4F41472E-B775-5803-91D6-F82BDBC71E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2F201792-976A-37B6-5DAB-2D6E7FF39081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BF2C5543-7F96-3332-309B-0D2D780F9DE9}"/>
              </a:ext>
            </a:extLst>
          </p:cNvPr>
          <p:cNvSpPr/>
          <p:nvPr/>
        </p:nvSpPr>
        <p:spPr>
          <a:xfrm>
            <a:off x="5284079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27870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Espionnage industriel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27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EAB02C7-031F-D9AE-AE04-7D135362B2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BACC8257-0133-2CCD-F488-D00EBF3BD59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8D661375-3CD7-E988-0911-D222C85D378B}"/>
              </a:ext>
            </a:extLst>
          </p:cNvPr>
          <p:cNvSpPr/>
          <p:nvPr/>
        </p:nvSpPr>
        <p:spPr>
          <a:xfrm>
            <a:off x="5284079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902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Sabotage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28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AE8B730-8C66-CB54-8883-C14CC8152E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E36AC382-A0A3-262E-6282-09D70B4A415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82F10F07-0449-A4A1-4606-A8E5379009F3}"/>
              </a:ext>
            </a:extLst>
          </p:cNvPr>
          <p:cNvSpPr/>
          <p:nvPr/>
        </p:nvSpPr>
        <p:spPr>
          <a:xfrm>
            <a:off x="5271587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35303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>
                <a:sym typeface="Wingdings" panose="05000000000000000000" pitchFamily="2" charset="2"/>
              </a:rPr>
              <a:t>Réseaux Sociaux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29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8 Brand New Security Awareness Posters (From France, with Love)">
            <a:extLst>
              <a:ext uri="{FF2B5EF4-FFF2-40B4-BE49-F238E27FC236}">
                <a16:creationId xmlns:a16="http://schemas.microsoft.com/office/drawing/2014/main" id="{DC52F228-F218-71A8-6CCB-F3834A720721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6141" y="2790199"/>
            <a:ext cx="2994188" cy="3281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6DBB73C4-9BFB-E4C9-4C9D-76945726AC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D179114-082C-34C9-9B8D-64F7B9750F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Étoile : 5 branches 7">
            <a:extLst>
              <a:ext uri="{FF2B5EF4-FFF2-40B4-BE49-F238E27FC236}">
                <a16:creationId xmlns:a16="http://schemas.microsoft.com/office/drawing/2014/main" id="{6AACEB43-6397-7221-B77D-834FC744E49B}"/>
              </a:ext>
            </a:extLst>
          </p:cNvPr>
          <p:cNvSpPr/>
          <p:nvPr/>
        </p:nvSpPr>
        <p:spPr>
          <a:xfrm>
            <a:off x="5309063" y="3649060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63902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0F8557A1-C5B2-E2CD-FF60-0427EC750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0"/>
            <a:ext cx="6891187" cy="47511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2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Profil de la Bijouterie </a:t>
            </a:r>
            <a:r>
              <a:rPr lang="fr-CA" sz="2200" b="1" u="sng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BijouBizou</a:t>
            </a:r>
            <a:r>
              <a:rPr lang="fr-CA" sz="22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</a:t>
            </a:r>
            <a:endParaRPr lang="fr-FR" sz="2200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 panose="020F0502020204030203" pitchFamily="34" charset="0"/>
            </a:endParaRPr>
          </a:p>
          <a:p>
            <a:r>
              <a:rPr lang="fr-FR" sz="2200" b="1" i="0">
                <a:effectLst/>
                <a:latin typeface="Lato" panose="020F0502020204030203" pitchFamily="34" charset="0"/>
              </a:rPr>
              <a:t>La Bijouterie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BijouBizou</a:t>
            </a:r>
            <a:r>
              <a:rPr lang="fr-FR" sz="2200" b="1" i="0">
                <a:effectLst/>
                <a:latin typeface="Lato" panose="020F0502020204030203" pitchFamily="34" charset="0"/>
              </a:rPr>
              <a:t> </a:t>
            </a:r>
            <a:r>
              <a:rPr lang="fr-FR" sz="2200" b="0" i="0">
                <a:effectLst/>
                <a:latin typeface="Lato" panose="020F0502020204030203" pitchFamily="34" charset="0"/>
              </a:rPr>
              <a:t>est une </a:t>
            </a:r>
            <a:r>
              <a:rPr lang="fr-FR" sz="2200" b="1" i="0">
                <a:effectLst/>
                <a:latin typeface="Lato" panose="020F0502020204030203" pitchFamily="34" charset="0"/>
              </a:rPr>
              <a:t>entreprise familiale </a:t>
            </a:r>
            <a:r>
              <a:rPr lang="fr-FR" sz="2200" b="0" i="0">
                <a:effectLst/>
                <a:latin typeface="Lato" panose="020F0502020204030203" pitchFamily="34" charset="0"/>
              </a:rPr>
              <a:t>qui s'étend sur trois générations. </a:t>
            </a:r>
          </a:p>
          <a:p>
            <a:r>
              <a:rPr lang="fr-FR" sz="2200" b="1" i="0">
                <a:effectLst/>
                <a:latin typeface="Lato" panose="020F0502020204030203" pitchFamily="34" charset="0"/>
              </a:rPr>
              <a:t>Localisé au cœur de Montréal, la Bijouterie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BijouBizou</a:t>
            </a:r>
            <a:r>
              <a:rPr lang="fr-FR" sz="2200" b="1" i="0">
                <a:effectLst/>
                <a:latin typeface="Lato" panose="020F0502020204030203" pitchFamily="34" charset="0"/>
              </a:rPr>
              <a:t> </a:t>
            </a:r>
            <a:r>
              <a:rPr lang="fr-FR" sz="2200" b="0" i="0">
                <a:effectLst/>
                <a:latin typeface="Lato" panose="020F0502020204030203" pitchFamily="34" charset="0"/>
              </a:rPr>
              <a:t>a été fondée en 1961 par le </a:t>
            </a:r>
            <a:r>
              <a:rPr lang="fr-FR" sz="2200" b="1" i="0">
                <a:effectLst/>
                <a:latin typeface="Lato" panose="020F0502020204030203" pitchFamily="34" charset="0"/>
              </a:rPr>
              <a:t>célèbre maître-horloger Danois, originaire des Îles Féroé </a:t>
            </a:r>
            <a:r>
              <a:rPr lang="fr-FR" sz="2200" b="1" i="0">
                <a:effectLst/>
                <a:latin typeface="Lato" panose="020F0502020204030203" pitchFamily="34" charset="0"/>
                <a:sym typeface="Wingdings" panose="05000000000000000000" pitchFamily="2" charset="2"/>
              </a:rPr>
              <a:t>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Tesif</a:t>
            </a:r>
            <a:r>
              <a:rPr lang="fr-FR" sz="2200" b="1" i="0">
                <a:effectLst/>
                <a:latin typeface="Lato" panose="020F0502020204030203" pitchFamily="34" charset="0"/>
              </a:rPr>
              <a:t>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Erreip-Naej</a:t>
            </a:r>
            <a:r>
              <a:rPr lang="fr-FR" sz="2200" b="1" i="0">
                <a:effectLst/>
                <a:latin typeface="Lato" panose="020F0502020204030203" pitchFamily="34" charset="0"/>
              </a:rPr>
              <a:t> I.</a:t>
            </a:r>
            <a:endParaRPr lang="fr-FR" sz="2200" b="0" i="0">
              <a:effectLst/>
              <a:latin typeface="Lato" panose="020F0502020204030203" pitchFamily="34" charset="0"/>
            </a:endParaRPr>
          </a:p>
          <a:p>
            <a:r>
              <a:rPr lang="fr-FR" sz="2200" b="0" i="0">
                <a:effectLst/>
                <a:latin typeface="Lato" panose="020F0502020204030203" pitchFamily="34" charset="0"/>
              </a:rPr>
              <a:t>Depuis sa création à Montréal, </a:t>
            </a:r>
            <a:r>
              <a:rPr lang="fr-FR" sz="2200" b="1">
                <a:latin typeface="Lato" panose="020F0502020204030203" pitchFamily="34" charset="0"/>
              </a:rPr>
              <a:t>l</a:t>
            </a:r>
            <a:r>
              <a:rPr lang="fr-FR" sz="2200" b="1" i="0">
                <a:effectLst/>
                <a:latin typeface="Lato" panose="020F0502020204030203" pitchFamily="34" charset="0"/>
              </a:rPr>
              <a:t>a Bijouterie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BijouBizou</a:t>
            </a:r>
            <a:r>
              <a:rPr lang="fr-FR" sz="2200" b="1" i="0">
                <a:effectLst/>
                <a:latin typeface="Lato" panose="020F0502020204030203" pitchFamily="34" charset="0"/>
              </a:rPr>
              <a:t> </a:t>
            </a:r>
            <a:r>
              <a:rPr lang="fr-FR" sz="2200" b="0" i="0">
                <a:effectLst/>
                <a:latin typeface="Lato" panose="020F0502020204030203" pitchFamily="34" charset="0"/>
              </a:rPr>
              <a:t>a rapidement développé une </a:t>
            </a:r>
            <a:r>
              <a:rPr lang="fr-FR" sz="2200" b="1" i="0">
                <a:effectLst/>
                <a:latin typeface="Lato" panose="020F0502020204030203" pitchFamily="34" charset="0"/>
              </a:rPr>
              <a:t>réputation de qualité, de confiance et de service</a:t>
            </a:r>
            <a:r>
              <a:rPr lang="fr-FR" sz="2200" b="0" i="0">
                <a:effectLst/>
                <a:latin typeface="Lato" panose="020F0502020204030203" pitchFamily="34" charset="0"/>
              </a:rPr>
              <a:t>. </a:t>
            </a:r>
          </a:p>
          <a:p>
            <a:r>
              <a:rPr lang="fr-FR" sz="2200" b="0" i="0">
                <a:effectLst/>
                <a:latin typeface="Lato" panose="020F0502020204030203" pitchFamily="34" charset="0"/>
              </a:rPr>
              <a:t>Aujourd'hui, ces principes sont toujours les pierres angulaires qui font de </a:t>
            </a:r>
            <a:r>
              <a:rPr lang="fr-FR" sz="2200" b="1">
                <a:latin typeface="Lato" panose="020F0502020204030203" pitchFamily="34" charset="0"/>
              </a:rPr>
              <a:t>l</a:t>
            </a:r>
            <a:r>
              <a:rPr lang="fr-FR" sz="2200" b="1" i="0">
                <a:effectLst/>
                <a:latin typeface="Lato" panose="020F0502020204030203" pitchFamily="34" charset="0"/>
              </a:rPr>
              <a:t>a Bijouterie </a:t>
            </a:r>
            <a:r>
              <a:rPr lang="fr-FR" sz="2200" b="1" i="0" err="1">
                <a:effectLst/>
                <a:latin typeface="Lato" panose="020F0502020204030203" pitchFamily="34" charset="0"/>
              </a:rPr>
              <a:t>BijouBizou</a:t>
            </a:r>
            <a:r>
              <a:rPr lang="fr-FR" sz="2200" b="1">
                <a:latin typeface="Lato" panose="020F0502020204030203" pitchFamily="34" charset="0"/>
              </a:rPr>
              <a:t>, </a:t>
            </a:r>
            <a:r>
              <a:rPr lang="fr-FR" sz="2200" b="0" i="0">
                <a:effectLst/>
                <a:latin typeface="Lato" panose="020F0502020204030203" pitchFamily="34" charset="0"/>
              </a:rPr>
              <a:t>l'une des plus </a:t>
            </a:r>
            <a:r>
              <a:rPr lang="fr-FR" sz="2200" b="1" i="0">
                <a:effectLst/>
                <a:latin typeface="Lato" panose="020F0502020204030203" pitchFamily="34" charset="0"/>
              </a:rPr>
              <a:t>importantes bijouteries du Québec.</a:t>
            </a:r>
          </a:p>
          <a:p>
            <a:endParaRPr lang="fr-CA" sz="2000"/>
          </a:p>
        </p:txBody>
      </p:sp>
      <p:pic>
        <p:nvPicPr>
          <p:cNvPr id="7" name="Picture 2" descr="illustration de Pandora (entreprise)">
            <a:extLst>
              <a:ext uri="{FF2B5EF4-FFF2-40B4-BE49-F238E27FC236}">
                <a16:creationId xmlns:a16="http://schemas.microsoft.com/office/drawing/2014/main" id="{53C4FEE2-9A68-D041-A20B-8B65C316FC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9" r="18506" b="-3"/>
          <a:stretch/>
        </p:blipFill>
        <p:spPr bwMode="auto">
          <a:xfrm>
            <a:off x="7777393" y="1976277"/>
            <a:ext cx="4414606" cy="4881723"/>
          </a:xfrm>
          <a:custGeom>
            <a:avLst/>
            <a:gdLst/>
            <a:ahLst/>
            <a:cxnLst/>
            <a:rect l="l" t="t" r="r" b="b"/>
            <a:pathLst>
              <a:path w="4414606" h="4881723">
                <a:moveTo>
                  <a:pt x="3151661" y="0"/>
                </a:moveTo>
                <a:lnTo>
                  <a:pt x="4414606" y="1262946"/>
                </a:lnTo>
                <a:lnTo>
                  <a:pt x="4414606" y="4881723"/>
                </a:lnTo>
                <a:lnTo>
                  <a:pt x="1730061" y="4881723"/>
                </a:lnTo>
                <a:lnTo>
                  <a:pt x="0" y="315166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 descr="Une image contenant fermer, argent&#10;&#10;Description générée automatiquement">
            <a:extLst>
              <a:ext uri="{FF2B5EF4-FFF2-40B4-BE49-F238E27FC236}">
                <a16:creationId xmlns:a16="http://schemas.microsoft.com/office/drawing/2014/main" id="{5D788419-FF30-4DDF-3955-D653E855D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97" y="80963"/>
            <a:ext cx="1932029" cy="139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8215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Wingdings" panose="05000000000000000000" pitchFamily="2" charset="2"/>
              </a:rPr>
              <a:t>Interruption/panne d'un actif technologique 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30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27D5D07-0F97-8F9F-77DB-B83242A710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5362" name="Picture 2">
            <a:extLst>
              <a:ext uri="{FF2B5EF4-FFF2-40B4-BE49-F238E27FC236}">
                <a16:creationId xmlns:a16="http://schemas.microsoft.com/office/drawing/2014/main" id="{18BBE616-815C-F827-6BD4-6E175F871FA4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91F63790-56CF-CE23-F61E-0CF6227FA94E}"/>
              </a:ext>
            </a:extLst>
          </p:cNvPr>
          <p:cNvSpPr/>
          <p:nvPr/>
        </p:nvSpPr>
        <p:spPr>
          <a:xfrm>
            <a:off x="5309063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707484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Dégradation/retard d'un actif technologique 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31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27D5D07-0F97-8F9F-77DB-B83242A710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5362" name="Picture 2">
            <a:extLst>
              <a:ext uri="{FF2B5EF4-FFF2-40B4-BE49-F238E27FC236}">
                <a16:creationId xmlns:a16="http://schemas.microsoft.com/office/drawing/2014/main" id="{18BBE616-815C-F827-6BD4-6E175F871FA4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EEE00872-88DD-560A-CF51-4BBBF1C68801}"/>
              </a:ext>
            </a:extLst>
          </p:cNvPr>
          <p:cNvSpPr/>
          <p:nvPr/>
        </p:nvSpPr>
        <p:spPr>
          <a:xfrm>
            <a:off x="5246604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35414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Vol Physique</a:t>
            </a:r>
          </a:p>
          <a:p>
            <a:r>
              <a:rPr lang="fr-CA"/>
              <a:t>Perte/vol d'</a:t>
            </a:r>
            <a:r>
              <a:rPr lang="fr-CA" err="1"/>
              <a:t>équipment</a:t>
            </a:r>
            <a:r>
              <a:rPr lang="fr-CA"/>
              <a:t>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32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7E70937E-127F-AF6B-056C-422122BE50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29BDFC4B-4770-54B3-80D3-49CB2EEB3C5C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13408835-E99D-B1C5-A899-44C1F735A54B}"/>
              </a:ext>
            </a:extLst>
          </p:cNvPr>
          <p:cNvSpPr/>
          <p:nvPr/>
        </p:nvSpPr>
        <p:spPr>
          <a:xfrm>
            <a:off x="5234112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52433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Application </a:t>
            </a:r>
            <a:r>
              <a:rPr lang="fr-CA">
                <a:sym typeface="Wingdings" panose="05000000000000000000" pitchFamily="2" charset="2"/>
              </a:rPr>
              <a:t> Vol Physique</a:t>
            </a:r>
          </a:p>
          <a:p>
            <a:r>
              <a:rPr lang="fr-CA"/>
              <a:t>Perte/vol Marchandise (Inventaire)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33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7E70937E-127F-AF6B-056C-422122BE50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29BDFC4B-4770-54B3-80D3-49CB2EEB3C5C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1E04347A-6B58-5335-E223-9A39073CD260}"/>
              </a:ext>
            </a:extLst>
          </p:cNvPr>
          <p:cNvSpPr/>
          <p:nvPr/>
        </p:nvSpPr>
        <p:spPr>
          <a:xfrm>
            <a:off x="5271587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437016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Catastrophes Naturelles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34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A0782EB9-9DCA-008E-F1D2-67051C0FD0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DFB31934-8981-490A-850E-80EB9A202D0E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FB5F5B67-44EC-8750-5D8F-8834C5F9E0A9}"/>
              </a:ext>
            </a:extLst>
          </p:cNvPr>
          <p:cNvSpPr/>
          <p:nvPr/>
        </p:nvSpPr>
        <p:spPr>
          <a:xfrm>
            <a:off x="1986243" y="5148076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65366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Risques Financiers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35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82A1149A-7333-D43E-D593-35870CC87BF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D1CF62B1-5041-0B9E-DD91-24453947A9D9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65B3321E-87D8-648F-45E9-E38D75853BD4}"/>
              </a:ext>
            </a:extLst>
          </p:cNvPr>
          <p:cNvSpPr/>
          <p:nvPr/>
        </p:nvSpPr>
        <p:spPr>
          <a:xfrm>
            <a:off x="5246604" y="3124404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780441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Image de Marque </a:t>
            </a:r>
            <a:r>
              <a:rPr lang="fr-FR"/>
              <a:t>(Réputation)</a:t>
            </a:r>
            <a:endParaRPr lang="fr-CA"/>
          </a:p>
          <a:p>
            <a:r>
              <a:rPr lang="fr-FR"/>
              <a:t>Atteinte à l’image professionnelle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36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EBA16F00-48AC-BD73-D914-39B466EB9AF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75427BF4-FC07-E71D-0E40-D854EE02565C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B43A5E47-0765-E119-7A5E-668E86DD29BB}"/>
              </a:ext>
            </a:extLst>
          </p:cNvPr>
          <p:cNvSpPr/>
          <p:nvPr/>
        </p:nvSpPr>
        <p:spPr>
          <a:xfrm>
            <a:off x="5234112" y="3186863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288263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69DD26-D917-F39C-FED0-2C7D5A50D1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>
                <a:sym typeface="Wingdings" panose="05000000000000000000" pitchFamily="2" charset="2"/>
              </a:rPr>
              <a:t>Autres 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73877B-5C7A-57E6-CAA0-46A16660D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A"/>
              <a:t>Analyse de Risque (CIA/CID)</a:t>
            </a: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C07137E2-2E22-EF6B-DC7A-4C7CA67C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1A65D27-8D80-BE8A-C977-68260354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37</a:t>
            </a:fld>
            <a:endParaRPr lang="fr-CA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1BEDBB66-73B1-2D65-31EF-09F7CC041B26}"/>
              </a:ext>
            </a:extLst>
          </p:cNvPr>
          <p:cNvSpPr txBox="1">
            <a:spLocks/>
          </p:cNvSpPr>
          <p:nvPr/>
        </p:nvSpPr>
        <p:spPr>
          <a:xfrm>
            <a:off x="503339" y="457404"/>
            <a:ext cx="10850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>
                <a:latin typeface="+mn-lt"/>
              </a:rPr>
              <a:t>Étude préliminaire et le 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</a:rPr>
              <a:t>Diagnostic de l’existant </a:t>
            </a:r>
            <a:r>
              <a:rPr lang="fr-CA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latin typeface="+mn-lt"/>
              </a:rPr>
              <a:t> Cybersécurité</a:t>
            </a:r>
            <a:br>
              <a:rPr lang="fr-FR" sz="2800" b="1">
                <a:latin typeface="+mn-lt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</a:t>
            </a:r>
            <a:r>
              <a:rPr lang="fr-CA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Risk Matrix / Matrice de Risque</a:t>
            </a:r>
            <a:br>
              <a:rPr lang="fr-FR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sym typeface="Wingdings" panose="05000000000000000000" pitchFamily="2" charset="2"/>
              </a:rPr>
            </a:br>
            <a:r>
              <a:rPr lang="fr-FR" sz="2800" b="1">
                <a:latin typeface="+mn-lt"/>
                <a:sym typeface="Wingdings" panose="05000000000000000000" pitchFamily="2" charset="2"/>
              </a:rPr>
              <a:t>de la Bijouterie </a:t>
            </a:r>
            <a:r>
              <a:rPr lang="fr-FR" sz="2800" b="1" err="1">
                <a:latin typeface="+mn-lt"/>
                <a:sym typeface="Wingdings" panose="05000000000000000000" pitchFamily="2" charset="2"/>
              </a:rPr>
              <a:t>BijouBizou</a:t>
            </a:r>
            <a:br>
              <a:rPr lang="fr-FR" sz="2800" b="1">
                <a:latin typeface="+mn-lt"/>
                <a:sym typeface="Wingdings" panose="05000000000000000000" pitchFamily="2" charset="2"/>
              </a:rPr>
            </a:br>
            <a:endParaRPr lang="fr-CA" sz="2800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E92293B6-EA84-57B2-1E9A-AD18AF53B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B27D5D07-0F97-8F9F-77DB-B83242A710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08891"/>
            <a:ext cx="5157787" cy="2876956"/>
          </a:xfrm>
        </p:spPr>
      </p:pic>
      <p:pic>
        <p:nvPicPr>
          <p:cNvPr id="15362" name="Picture 2">
            <a:extLst>
              <a:ext uri="{FF2B5EF4-FFF2-40B4-BE49-F238E27FC236}">
                <a16:creationId xmlns:a16="http://schemas.microsoft.com/office/drawing/2014/main" id="{18BBE616-815C-F827-6BD4-6E175F871FA4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353" y="2741950"/>
            <a:ext cx="3718882" cy="321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toile : 5 branches 7">
            <a:extLst>
              <a:ext uri="{FF2B5EF4-FFF2-40B4-BE49-F238E27FC236}">
                <a16:creationId xmlns:a16="http://schemas.microsoft.com/office/drawing/2014/main" id="{B5336BC8-6745-7132-F8DF-4701C96ADB2E}"/>
              </a:ext>
            </a:extLst>
          </p:cNvPr>
          <p:cNvSpPr/>
          <p:nvPr/>
        </p:nvSpPr>
        <p:spPr>
          <a:xfrm>
            <a:off x="5284079" y="3686535"/>
            <a:ext cx="498763" cy="48213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553929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19BB90-02AF-AD5C-1128-C1445AF9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339" y="851687"/>
            <a:ext cx="10850461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Étude préliminaire et le </a:t>
            </a:r>
            <a:br>
              <a:rPr lang="fr-FR" b="1"/>
            </a:br>
            <a:r>
              <a:rPr lang="fr-FR" b="1"/>
              <a:t>Diagnostic de l’existant </a:t>
            </a:r>
            <a:r>
              <a:rPr lang="fr-CA" b="1">
                <a:sym typeface="Wingdings" panose="05000000000000000000" pitchFamily="2" charset="2"/>
              </a:rPr>
              <a:t></a:t>
            </a:r>
            <a:r>
              <a:rPr lang="fr-CA" b="1"/>
              <a:t> 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Décrire dans son ensemble, la Gestion du Risque </a:t>
            </a:r>
            <a:b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</a:br>
            <a:r>
              <a:rPr lang="fr-FR" b="1">
                <a:sym typeface="Wingdings" panose="05000000000000000000" pitchFamily="2" charset="2"/>
              </a:rPr>
              <a:t>de la Bijouterie </a:t>
            </a:r>
            <a:r>
              <a:rPr lang="fr-FR" b="1" err="1">
                <a:sym typeface="Wingdings" panose="05000000000000000000" pitchFamily="2" charset="2"/>
              </a:rPr>
              <a:t>BijouBizou</a:t>
            </a:r>
            <a:br>
              <a:rPr lang="fr-FR" b="1">
                <a:sym typeface="Wingdings" panose="05000000000000000000" pitchFamily="2" charset="2"/>
              </a:rPr>
            </a:br>
            <a:endParaRPr lang="fr-CA" b="1"/>
          </a:p>
        </p:txBody>
      </p:sp>
      <p:pic>
        <p:nvPicPr>
          <p:cNvPr id="8" name="Picture 2" descr="Blason de Îles Féroé">
            <a:extLst>
              <a:ext uri="{FF2B5EF4-FFF2-40B4-BE49-F238E27FC236}">
                <a16:creationId xmlns:a16="http://schemas.microsoft.com/office/drawing/2014/main" id="{50635E6B-0C38-6437-A952-749FBD05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7210" y="5505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C6C0C1-79D1-A76D-78A5-CD687983F080}"/>
              </a:ext>
            </a:extLst>
          </p:cNvPr>
          <p:cNvSpPr txBox="1"/>
          <p:nvPr/>
        </p:nvSpPr>
        <p:spPr>
          <a:xfrm>
            <a:off x="402237" y="2363450"/>
            <a:ext cx="11637363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Les </a:t>
            </a:r>
            <a:r>
              <a:rPr lang="en-US" err="1"/>
              <a:t>risques</a:t>
            </a:r>
            <a:r>
              <a:rPr lang="en-US"/>
              <a:t> </a:t>
            </a:r>
            <a:r>
              <a:rPr lang="en-US" err="1"/>
              <a:t>informatiques</a:t>
            </a:r>
            <a:r>
              <a:rPr lang="en-US"/>
              <a:t> </a:t>
            </a:r>
            <a:r>
              <a:rPr lang="en-US" err="1"/>
              <a:t>inclusent</a:t>
            </a:r>
            <a:r>
              <a:rPr lang="en-US"/>
              <a:t> la compromission de </a:t>
            </a:r>
            <a:r>
              <a:rPr lang="en-US" err="1"/>
              <a:t>systèmes</a:t>
            </a:r>
            <a:r>
              <a:rPr lang="en-US"/>
              <a:t> </a:t>
            </a:r>
            <a:r>
              <a:rPr lang="en-US" err="1"/>
              <a:t>informatiques</a:t>
            </a:r>
            <a:r>
              <a:rPr lang="en-US"/>
              <a:t>, la diffusion de </a:t>
            </a:r>
            <a:r>
              <a:rPr lang="en-US" err="1"/>
              <a:t>logiciels</a:t>
            </a:r>
            <a:r>
              <a:rPr lang="en-US"/>
              <a:t> </a:t>
            </a:r>
            <a:r>
              <a:rPr lang="en-US" err="1"/>
              <a:t>malveillants</a:t>
            </a:r>
            <a:r>
              <a:rPr lang="en-US"/>
              <a:t>, </a:t>
            </a:r>
            <a:r>
              <a:rPr lang="en-US" err="1"/>
              <a:t>l'interception</a:t>
            </a:r>
            <a:r>
              <a:rPr lang="en-US"/>
              <a:t> de </a:t>
            </a:r>
            <a:r>
              <a:rPr lang="en-US" err="1"/>
              <a:t>données</a:t>
            </a:r>
            <a:r>
              <a:rPr lang="en-US"/>
              <a:t> </a:t>
            </a:r>
            <a:r>
              <a:rPr lang="en-US" err="1"/>
              <a:t>sensibles</a:t>
            </a:r>
            <a:r>
              <a:rPr lang="en-US"/>
              <a:t>, etc.</a:t>
            </a:r>
          </a:p>
          <a:p>
            <a:r>
              <a:rPr lang="en-US"/>
              <a:t>Les </a:t>
            </a:r>
            <a:r>
              <a:rPr lang="en-US" err="1"/>
              <a:t>risques</a:t>
            </a:r>
            <a:r>
              <a:rPr lang="en-US"/>
              <a:t> de vol de </a:t>
            </a:r>
            <a:r>
              <a:rPr lang="en-US" err="1"/>
              <a:t>données</a:t>
            </a:r>
            <a:r>
              <a:rPr lang="en-US"/>
              <a:t> </a:t>
            </a:r>
            <a:r>
              <a:rPr lang="en-US" err="1"/>
              <a:t>sensibles</a:t>
            </a:r>
            <a:r>
              <a:rPr lang="en-US"/>
              <a:t> </a:t>
            </a:r>
            <a:r>
              <a:rPr lang="en-US" err="1"/>
              <a:t>peuvent</a:t>
            </a:r>
            <a:r>
              <a:rPr lang="en-US"/>
              <a:t> </a:t>
            </a:r>
            <a:r>
              <a:rPr lang="en-US" err="1"/>
              <a:t>inclure</a:t>
            </a:r>
            <a:r>
              <a:rPr lang="en-US"/>
              <a:t> le vol </a:t>
            </a:r>
            <a:r>
              <a:rPr lang="en-US" err="1"/>
              <a:t>d'informations</a:t>
            </a:r>
            <a:r>
              <a:rPr lang="en-US"/>
              <a:t> </a:t>
            </a:r>
            <a:r>
              <a:rPr lang="en-US" err="1"/>
              <a:t>personnelles</a:t>
            </a:r>
            <a:r>
              <a:rPr lang="en-US"/>
              <a:t> des clients, </a:t>
            </a:r>
            <a:r>
              <a:rPr lang="en-US" err="1"/>
              <a:t>telles</a:t>
            </a:r>
            <a:r>
              <a:rPr lang="en-US"/>
              <a:t> que les </a:t>
            </a:r>
            <a:r>
              <a:rPr lang="en-US" err="1"/>
              <a:t>numéros</a:t>
            </a:r>
            <a:r>
              <a:rPr lang="en-US"/>
              <a:t> de </a:t>
            </a:r>
            <a:r>
              <a:rPr lang="en-US" err="1"/>
              <a:t>cartes</a:t>
            </a:r>
            <a:r>
              <a:rPr lang="en-US"/>
              <a:t> de </a:t>
            </a:r>
            <a:r>
              <a:rPr lang="en-US" err="1"/>
              <a:t>crédit</a:t>
            </a:r>
            <a:r>
              <a:rPr lang="en-US"/>
              <a:t> et les </a:t>
            </a:r>
            <a:r>
              <a:rPr lang="en-US" err="1"/>
              <a:t>informations</a:t>
            </a:r>
            <a:r>
              <a:rPr lang="en-US"/>
              <a:t> de </a:t>
            </a:r>
            <a:r>
              <a:rPr lang="en-US" err="1"/>
              <a:t>facturation</a:t>
            </a:r>
            <a:r>
              <a:rPr lang="en-US"/>
              <a:t>, </a:t>
            </a:r>
            <a:r>
              <a:rPr lang="en-US" err="1"/>
              <a:t>ainsi</a:t>
            </a:r>
            <a:r>
              <a:rPr lang="en-US"/>
              <a:t> que le vol </a:t>
            </a:r>
            <a:r>
              <a:rPr lang="en-US" err="1"/>
              <a:t>d'informations</a:t>
            </a:r>
            <a:r>
              <a:rPr lang="en-US"/>
              <a:t> internes </a:t>
            </a:r>
            <a:r>
              <a:rPr lang="en-US" err="1"/>
              <a:t>confidentielles</a:t>
            </a:r>
            <a:r>
              <a:rPr lang="en-US"/>
              <a:t>, </a:t>
            </a:r>
            <a:r>
              <a:rPr lang="en-US" err="1"/>
              <a:t>telles</a:t>
            </a:r>
            <a:r>
              <a:rPr lang="en-US"/>
              <a:t> que les </a:t>
            </a:r>
            <a:r>
              <a:rPr lang="en-US" err="1"/>
              <a:t>stratégies</a:t>
            </a:r>
            <a:r>
              <a:rPr lang="en-US"/>
              <a:t> </a:t>
            </a:r>
            <a:r>
              <a:rPr lang="en-US" err="1"/>
              <a:t>commerciales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/>
              <a:t>Les </a:t>
            </a:r>
            <a:r>
              <a:rPr lang="en-US" err="1"/>
              <a:t>risques</a:t>
            </a:r>
            <a:r>
              <a:rPr lang="en-US"/>
              <a:t> de corruption de </a:t>
            </a:r>
            <a:r>
              <a:rPr lang="en-US" err="1"/>
              <a:t>systèmes</a:t>
            </a:r>
            <a:r>
              <a:rPr lang="en-US"/>
              <a:t> </a:t>
            </a:r>
            <a:r>
              <a:rPr lang="en-US" err="1"/>
              <a:t>peuvent</a:t>
            </a:r>
            <a:r>
              <a:rPr lang="en-US"/>
              <a:t> </a:t>
            </a:r>
            <a:r>
              <a:rPr lang="en-US" err="1"/>
              <a:t>inclure</a:t>
            </a:r>
            <a:r>
              <a:rPr lang="en-US"/>
              <a:t> la modification de </a:t>
            </a:r>
            <a:r>
              <a:rPr lang="en-US" err="1"/>
              <a:t>données</a:t>
            </a:r>
            <a:r>
              <a:rPr lang="en-US"/>
              <a:t> </a:t>
            </a:r>
            <a:r>
              <a:rPr lang="en-US" err="1"/>
              <a:t>sensibles</a:t>
            </a:r>
            <a:r>
              <a:rPr lang="en-US"/>
              <a:t>, la perturbation de </a:t>
            </a:r>
            <a:r>
              <a:rPr lang="en-US" err="1"/>
              <a:t>processus</a:t>
            </a:r>
            <a:r>
              <a:rPr lang="en-US"/>
              <a:t> </a:t>
            </a:r>
            <a:r>
              <a:rPr lang="en-US" err="1"/>
              <a:t>commerciaux</a:t>
            </a:r>
            <a:r>
              <a:rPr lang="en-US"/>
              <a:t> critiques et la perturbation des </a:t>
            </a:r>
            <a:r>
              <a:rPr lang="en-US" err="1"/>
              <a:t>systèmes</a:t>
            </a:r>
            <a:r>
              <a:rPr lang="en-US"/>
              <a:t> de </a:t>
            </a:r>
            <a:r>
              <a:rPr lang="en-US" err="1"/>
              <a:t>sécurité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/>
              <a:t>Les </a:t>
            </a:r>
            <a:r>
              <a:rPr lang="en-US" err="1"/>
              <a:t>risques</a:t>
            </a:r>
            <a:r>
              <a:rPr lang="en-US"/>
              <a:t> de </a:t>
            </a:r>
            <a:r>
              <a:rPr lang="en-US" err="1"/>
              <a:t>sécurité</a:t>
            </a:r>
            <a:r>
              <a:rPr lang="en-US"/>
              <a:t> </a:t>
            </a:r>
            <a:r>
              <a:rPr lang="en-US" err="1"/>
              <a:t>peuvent</a:t>
            </a:r>
            <a:r>
              <a:rPr lang="en-US"/>
              <a:t> </a:t>
            </a:r>
            <a:r>
              <a:rPr lang="en-US" err="1"/>
              <a:t>inclure</a:t>
            </a:r>
            <a:r>
              <a:rPr lang="en-US"/>
              <a:t> les </a:t>
            </a:r>
            <a:r>
              <a:rPr lang="en-US" err="1"/>
              <a:t>cambriolages</a:t>
            </a:r>
            <a:r>
              <a:rPr lang="en-US"/>
              <a:t>, les hold-up, les </a:t>
            </a:r>
            <a:r>
              <a:rPr lang="en-US" err="1"/>
              <a:t>incendies</a:t>
            </a:r>
            <a:r>
              <a:rPr lang="en-US"/>
              <a:t>, etc.</a:t>
            </a:r>
            <a:endParaRPr lang="en-US">
              <a:cs typeface="Calibri"/>
            </a:endParaRPr>
          </a:p>
          <a:p>
            <a:endParaRPr lang="en-US"/>
          </a:p>
          <a:p>
            <a:r>
              <a:rPr lang="en-US"/>
              <a:t>Pour </a:t>
            </a:r>
            <a:r>
              <a:rPr lang="en-US" err="1"/>
              <a:t>gérer</a:t>
            </a:r>
            <a:r>
              <a:rPr lang="en-US"/>
              <a:t> </a:t>
            </a:r>
            <a:r>
              <a:rPr lang="en-US" err="1"/>
              <a:t>ces</a:t>
            </a:r>
            <a:r>
              <a:rPr lang="en-US"/>
              <a:t> </a:t>
            </a:r>
            <a:r>
              <a:rPr lang="en-US" err="1"/>
              <a:t>risques</a:t>
            </a:r>
            <a:r>
              <a:rPr lang="en-US"/>
              <a:t>, la bijouterie </a:t>
            </a:r>
            <a:r>
              <a:rPr lang="en-US" err="1"/>
              <a:t>peut</a:t>
            </a:r>
            <a:r>
              <a:rPr lang="en-US"/>
              <a:t> </a:t>
            </a:r>
            <a:r>
              <a:rPr lang="en-US" err="1"/>
              <a:t>mettre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place des </a:t>
            </a:r>
            <a:r>
              <a:rPr lang="en-US" err="1"/>
              <a:t>mesures</a:t>
            </a:r>
            <a:r>
              <a:rPr lang="en-US"/>
              <a:t> </a:t>
            </a:r>
            <a:r>
              <a:rPr lang="en-US" err="1"/>
              <a:t>telles</a:t>
            </a:r>
            <a:r>
              <a:rPr lang="en-US"/>
              <a:t> que la mise </a:t>
            </a:r>
            <a:r>
              <a:rPr lang="en-US" err="1"/>
              <a:t>en</a:t>
            </a:r>
            <a:r>
              <a:rPr lang="en-US"/>
              <a:t> place d'un </a:t>
            </a:r>
            <a:r>
              <a:rPr lang="en-US" err="1"/>
              <a:t>système</a:t>
            </a:r>
            <a:r>
              <a:rPr lang="en-US"/>
              <a:t> de </a:t>
            </a:r>
            <a:r>
              <a:rPr lang="en-US" err="1"/>
              <a:t>sécurité</a:t>
            </a:r>
            <a:r>
              <a:rPr lang="en-US"/>
              <a:t> </a:t>
            </a:r>
            <a:r>
              <a:rPr lang="en-US" err="1"/>
              <a:t>informatique</a:t>
            </a:r>
            <a:r>
              <a:rPr lang="en-US"/>
              <a:t> </a:t>
            </a:r>
            <a:r>
              <a:rPr lang="en-US" err="1"/>
              <a:t>robuste</a:t>
            </a:r>
            <a:r>
              <a:rPr lang="en-US"/>
              <a:t>, la mise </a:t>
            </a:r>
            <a:r>
              <a:rPr lang="en-US" err="1"/>
              <a:t>en</a:t>
            </a:r>
            <a:r>
              <a:rPr lang="en-US"/>
              <a:t> place de </a:t>
            </a:r>
            <a:r>
              <a:rPr lang="en-US" err="1"/>
              <a:t>procédures</a:t>
            </a:r>
            <a:r>
              <a:rPr lang="en-US"/>
              <a:t> de </a:t>
            </a:r>
            <a:r>
              <a:rPr lang="en-US" err="1"/>
              <a:t>sauvegarde</a:t>
            </a:r>
            <a:r>
              <a:rPr lang="en-US"/>
              <a:t> de </a:t>
            </a:r>
            <a:r>
              <a:rPr lang="en-US" err="1"/>
              <a:t>données</a:t>
            </a:r>
            <a:r>
              <a:rPr lang="en-US"/>
              <a:t>, la formation du personnel sur les </a:t>
            </a:r>
            <a:r>
              <a:rPr lang="en-US" err="1"/>
              <a:t>bonnes</a:t>
            </a:r>
            <a:r>
              <a:rPr lang="en-US"/>
              <a:t> pratiques de </a:t>
            </a:r>
            <a:r>
              <a:rPr lang="en-US" err="1"/>
              <a:t>sécurité</a:t>
            </a:r>
            <a:r>
              <a:rPr lang="en-US"/>
              <a:t> </a:t>
            </a:r>
            <a:r>
              <a:rPr lang="en-US" err="1"/>
              <a:t>informatique</a:t>
            </a:r>
            <a:r>
              <a:rPr lang="en-US"/>
              <a:t>, la mise </a:t>
            </a:r>
            <a:r>
              <a:rPr lang="en-US" err="1"/>
              <a:t>en</a:t>
            </a:r>
            <a:r>
              <a:rPr lang="en-US"/>
              <a:t> place de </a:t>
            </a:r>
            <a:r>
              <a:rPr lang="en-US" err="1"/>
              <a:t>contrôles</a:t>
            </a:r>
            <a:r>
              <a:rPr lang="en-US"/>
              <a:t> de </a:t>
            </a:r>
            <a:r>
              <a:rPr lang="en-US" err="1"/>
              <a:t>sécurité</a:t>
            </a:r>
            <a:r>
              <a:rPr lang="en-US"/>
              <a:t> pour les </a:t>
            </a:r>
            <a:r>
              <a:rPr lang="en-US" err="1"/>
              <a:t>accès</a:t>
            </a:r>
            <a:r>
              <a:rPr lang="en-US"/>
              <a:t> à des </a:t>
            </a:r>
            <a:r>
              <a:rPr lang="en-US" err="1"/>
              <a:t>systèmes</a:t>
            </a:r>
            <a:r>
              <a:rPr lang="en-US"/>
              <a:t> critiques, etc.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70509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4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65573276-4553-7BB1-8051-C5D24D9221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45290"/>
          <a:stretch/>
        </p:blipFill>
        <p:spPr>
          <a:xfrm>
            <a:off x="1724025" y="476478"/>
            <a:ext cx="8943975" cy="589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53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Freeform: Shape 1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" name="Freeform: Shape 2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5B04BB-A284-3816-1EDF-29081E897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073912"/>
            <a:ext cx="9144000" cy="3689731"/>
          </a:xfrm>
        </p:spPr>
        <p:txBody>
          <a:bodyPr anchor="ctr">
            <a:normAutofit/>
          </a:bodyPr>
          <a:lstStyle/>
          <a:p>
            <a:r>
              <a:rPr lang="fr-CA" sz="3400" b="1"/>
              <a:t>La Sécurité de la </a:t>
            </a:r>
            <a:br>
              <a:rPr lang="fr-CA" sz="3400" b="1"/>
            </a:br>
            <a:r>
              <a:rPr lang="fr-CA" sz="3400" b="1"/>
              <a:t>Bijouterie </a:t>
            </a:r>
            <a:r>
              <a:rPr lang="fr-CA" sz="3400" b="1" err="1"/>
              <a:t>BijouBizou</a:t>
            </a:r>
            <a:br>
              <a:rPr lang="fr-CA" sz="3400" b="1"/>
            </a:br>
            <a:br>
              <a:rPr lang="fr-FR" sz="3400" b="1">
                <a:latin typeface="+mn-lt"/>
              </a:rPr>
            </a:br>
            <a:r>
              <a:rPr lang="fr-FR" sz="3400" b="1"/>
              <a:t>Étude préliminaire et le </a:t>
            </a:r>
            <a:br>
              <a:rPr lang="fr-FR" sz="3400" b="1"/>
            </a:br>
            <a:r>
              <a:rPr lang="fr-FR" sz="3400" b="1"/>
              <a:t>Diagnostic de l’existant </a:t>
            </a:r>
            <a:r>
              <a:rPr lang="fr-CA" sz="3400" b="1">
                <a:sym typeface="Wingdings" panose="05000000000000000000" pitchFamily="2" charset="2"/>
              </a:rPr>
              <a:t></a:t>
            </a:r>
            <a:r>
              <a:rPr lang="fr-CA" sz="3400" b="1"/>
              <a:t> Sécurité</a:t>
            </a:r>
            <a:endParaRPr lang="fr-CA" sz="3400">
              <a:latin typeface="+mn-lt"/>
            </a:endParaRPr>
          </a:p>
        </p:txBody>
      </p:sp>
      <p:sp>
        <p:nvSpPr>
          <p:cNvPr id="42" name="Rectangle 2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9EE92B0-BF97-406C-0805-FC5F42C5C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9019" y="6356350"/>
            <a:ext cx="126881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2BF8E3F-F8CE-4397-88B4-6C8E3D6336E6}" type="slidenum">
              <a:rPr lang="fr-CA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fr-CA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4" descr="Afficher les détails de l’image associée">
            <a:extLst>
              <a:ext uri="{FF2B5EF4-FFF2-40B4-BE49-F238E27FC236}">
                <a16:creationId xmlns:a16="http://schemas.microsoft.com/office/drawing/2014/main" id="{6CF2572D-6DD9-3650-76A7-92F2F3A3E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1" y="71601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77436AA7-B238-61F1-679F-A85703A47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960" y="4873370"/>
            <a:ext cx="2072639" cy="189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436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5B04BB-A284-3816-1EDF-29081E897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669" y="2095487"/>
            <a:ext cx="11643919" cy="2387600"/>
          </a:xfrm>
        </p:spPr>
        <p:txBody>
          <a:bodyPr>
            <a:normAutofit fontScale="90000"/>
          </a:bodyPr>
          <a:lstStyle/>
          <a:p>
            <a:r>
              <a:rPr lang="fr-CA" b="1"/>
              <a:t>La </a:t>
            </a:r>
            <a:r>
              <a:rPr lang="fr-CA" b="1" err="1"/>
              <a:t>Cyber-Sécurité</a:t>
            </a:r>
            <a:r>
              <a:rPr lang="fr-CA" b="1"/>
              <a:t> de la </a:t>
            </a:r>
            <a:br>
              <a:rPr lang="fr-CA" b="1"/>
            </a:br>
            <a:r>
              <a:rPr lang="fr-CA" b="1"/>
              <a:t>Bijouterie </a:t>
            </a:r>
            <a:r>
              <a:rPr lang="fr-CA" b="1" err="1"/>
              <a:t>BijouBizou</a:t>
            </a:r>
            <a:br>
              <a:rPr lang="fr-CA" b="1"/>
            </a:br>
            <a:br>
              <a:rPr lang="fr-FR">
                <a:latin typeface="+mn-lt"/>
              </a:rPr>
            </a:br>
            <a:r>
              <a:rPr lang="fr-FR">
                <a:latin typeface="+mn-lt"/>
              </a:rPr>
              <a:t>Modèle du nouveau système d’information </a:t>
            </a:r>
            <a:r>
              <a:rPr lang="fr-CA" b="1">
                <a:sym typeface="Wingdings" panose="05000000000000000000" pitchFamily="2" charset="2"/>
              </a:rPr>
              <a:t></a:t>
            </a:r>
            <a:r>
              <a:rPr lang="fr-CA" b="1"/>
              <a:t> Cybersécurité</a:t>
            </a:r>
            <a:endParaRPr lang="fr-CA">
              <a:latin typeface="+mn-lt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74FACE-9F51-B88F-BBEB-F5A18EE2C3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9" name="Picture 4" descr="Afficher les détails de l’image associée">
            <a:extLst>
              <a:ext uri="{FF2B5EF4-FFF2-40B4-BE49-F238E27FC236}">
                <a16:creationId xmlns:a16="http://schemas.microsoft.com/office/drawing/2014/main" id="{B190DB87-3ABB-8EF2-3960-E41C65723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1" y="71601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 31">
            <a:extLst>
              <a:ext uri="{FF2B5EF4-FFF2-40B4-BE49-F238E27FC236}">
                <a16:creationId xmlns:a16="http://schemas.microsoft.com/office/drawing/2014/main" id="{60EFEDF6-5FDB-C2B9-9167-A328F4F18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960" y="4873370"/>
            <a:ext cx="2072639" cy="189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845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124A7-09F1-FA7B-08BD-0B3EB7B71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3" y="-2267"/>
            <a:ext cx="11781064" cy="1339169"/>
          </a:xfrm>
        </p:spPr>
        <p:txBody>
          <a:bodyPr>
            <a:normAutofit/>
          </a:bodyPr>
          <a:lstStyle/>
          <a:p>
            <a:r>
              <a:rPr lang="fr-FR" sz="3200" b="1" dirty="0"/>
              <a:t>Modèle du processus d’affaires (</a:t>
            </a:r>
            <a:r>
              <a:rPr lang="fr-FR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BPM</a:t>
            </a:r>
            <a:r>
              <a:rPr lang="fr-FR" sz="3200" b="1" dirty="0"/>
              <a:t>)</a:t>
            </a:r>
            <a:br>
              <a:rPr lang="fr-FR" sz="3200" b="1" dirty="0"/>
            </a:br>
            <a:r>
              <a:rPr lang="fr-CA" sz="3200" b="1" dirty="0">
                <a:sym typeface="Wingdings" panose="05000000000000000000" pitchFamily="2" charset="2"/>
              </a:rPr>
              <a:t>                                      </a:t>
            </a:r>
            <a:r>
              <a:rPr lang="fr-CA" sz="3200" b="1" dirty="0"/>
              <a:t> </a:t>
            </a:r>
            <a:r>
              <a:rPr lang="fr-CA" sz="3200" b="1" dirty="0">
                <a:sym typeface="Wingdings" panose="05000000000000000000" pitchFamily="2" charset="2"/>
              </a:rPr>
              <a:t></a:t>
            </a:r>
            <a:r>
              <a:rPr lang="fr-CA" sz="3200" b="1" dirty="0"/>
              <a:t> (Bijouterie </a:t>
            </a:r>
            <a:r>
              <a:rPr lang="fr-CA" sz="3200" b="1" dirty="0" err="1"/>
              <a:t>BijouBizou</a:t>
            </a:r>
            <a:r>
              <a:rPr lang="fr-CA" sz="3200" b="1" dirty="0"/>
              <a:t> - Cybersécurité)</a:t>
            </a:r>
          </a:p>
        </p:txBody>
      </p:sp>
      <p:pic>
        <p:nvPicPr>
          <p:cNvPr id="6" name="Picture 8" descr="Diagram&#10;&#10;Description automatically generated">
            <a:extLst>
              <a:ext uri="{FF2B5EF4-FFF2-40B4-BE49-F238E27FC236}">
                <a16:creationId xmlns:a16="http://schemas.microsoft.com/office/drawing/2014/main" id="{835D86F2-7331-F6CC-0763-D9B612DB4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65" y="1107324"/>
            <a:ext cx="11519806" cy="56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932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53124A7-09F1-FA7B-08BD-0B3EB7B71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Développement de systèmes d’information</a:t>
            </a:r>
            <a:b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Diagramme de Flux de Données (</a:t>
            </a:r>
            <a:r>
              <a:rPr lang="en-US" sz="31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DFD</a:t>
            </a:r>
            <a: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 - 1</a:t>
            </a:r>
            <a:b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</a:t>
            </a:r>
            <a:r>
              <a:rPr lang="en-US" sz="3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(Bijouterie BijouBizou - Cybersécurité)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 descr="Diagram&#10;&#10;Description automatically generated">
            <a:extLst>
              <a:ext uri="{FF2B5EF4-FFF2-40B4-BE49-F238E27FC236}">
                <a16:creationId xmlns:a16="http://schemas.microsoft.com/office/drawing/2014/main" id="{35C95FD0-F0B9-7E9A-620A-439466F56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286" y="252835"/>
            <a:ext cx="7843457" cy="659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902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6D2BB8-4A62-91DC-F7DA-19CC0D95DF8F}"/>
              </a:ext>
            </a:extLst>
          </p:cNvPr>
          <p:cNvSpPr txBox="1"/>
          <p:nvPr/>
        </p:nvSpPr>
        <p:spPr>
          <a:xfrm>
            <a:off x="818352" y="233998"/>
            <a:ext cx="10905066" cy="60928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fontScale="925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LES DIFFÉRENTES ÉTAPES DU DIGRAGRAMME DE FLUX DE DONNÉES (DFD) POUR GÉRER LA SÉCURITÉ INFORMATIQUE DE LA BIJOUTERIE </a:t>
            </a:r>
            <a:endParaRPr lang="en-US" sz="14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/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Les clients et les </a:t>
            </a:r>
            <a:r>
              <a:rPr lang="en-US" sz="1600" dirty="0" err="1"/>
              <a:t>employés</a:t>
            </a:r>
            <a:r>
              <a:rPr lang="en-US" sz="1600" dirty="0"/>
              <a:t> </a:t>
            </a:r>
            <a:r>
              <a:rPr lang="en-US" sz="1600" dirty="0" err="1"/>
              <a:t>fournissent</a:t>
            </a:r>
            <a:r>
              <a:rPr lang="en-US" sz="1600" dirty="0"/>
              <a:t> </a:t>
            </a:r>
            <a:r>
              <a:rPr lang="en-US" sz="1600" dirty="0" err="1"/>
              <a:t>leurs</a:t>
            </a:r>
            <a:r>
              <a:rPr lang="en-US" sz="1600" dirty="0"/>
              <a:t> </a:t>
            </a:r>
            <a:r>
              <a:rPr lang="en-US" sz="1600" dirty="0" err="1"/>
              <a:t>informations</a:t>
            </a:r>
            <a:r>
              <a:rPr lang="en-US" sz="1600" dirty="0"/>
              <a:t> </a:t>
            </a:r>
            <a:r>
              <a:rPr lang="en-US" sz="1600" dirty="0" err="1"/>
              <a:t>d'identification</a:t>
            </a:r>
            <a:r>
              <a:rPr lang="en-US" sz="1600" dirty="0"/>
              <a:t> au </a:t>
            </a:r>
            <a:r>
              <a:rPr lang="en-US" sz="1600" dirty="0" err="1"/>
              <a:t>traitement</a:t>
            </a:r>
            <a:r>
              <a:rPr lang="en-US" sz="1600" dirty="0"/>
              <a:t> "Identification </a:t>
            </a:r>
            <a:r>
              <a:rPr lang="en-US" sz="1600" dirty="0" err="1"/>
              <a:t>biométrique</a:t>
            </a:r>
            <a:r>
              <a:rPr lang="en-US" sz="1600" dirty="0"/>
              <a:t>" pour </a:t>
            </a:r>
            <a:r>
              <a:rPr lang="en-US" sz="1600" dirty="0" err="1"/>
              <a:t>vérification</a:t>
            </a:r>
            <a:r>
              <a:rPr lang="en-US" sz="1600" dirty="0"/>
              <a:t>.</a:t>
            </a:r>
            <a:endParaRPr lang="en-US" sz="1600">
              <a:cs typeface="Calibri" panose="020F0502020204030204"/>
            </a:endParaRP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  Le </a:t>
            </a:r>
            <a:r>
              <a:rPr lang="en-US" sz="1600" dirty="0" err="1"/>
              <a:t>traitement</a:t>
            </a:r>
            <a:r>
              <a:rPr lang="en-US" sz="1600" dirty="0"/>
              <a:t> "Identification </a:t>
            </a:r>
            <a:r>
              <a:rPr lang="en-US" sz="1600" dirty="0" err="1"/>
              <a:t>biométrique</a:t>
            </a:r>
            <a:r>
              <a:rPr lang="en-US" sz="1600" dirty="0"/>
              <a:t>" </a:t>
            </a:r>
            <a:r>
              <a:rPr lang="en-US" sz="1600" dirty="0" err="1"/>
              <a:t>vérifie</a:t>
            </a:r>
            <a:r>
              <a:rPr lang="en-US" sz="1600" dirty="0"/>
              <a:t> </a:t>
            </a:r>
            <a:r>
              <a:rPr lang="en-US" sz="1600" dirty="0" err="1"/>
              <a:t>l'identité</a:t>
            </a:r>
            <a:r>
              <a:rPr lang="en-US" sz="1600" dirty="0"/>
              <a:t> des clients et des </a:t>
            </a:r>
            <a:r>
              <a:rPr lang="en-US" sz="1600" dirty="0" err="1"/>
              <a:t>employés</a:t>
            </a:r>
            <a:r>
              <a:rPr lang="en-US" sz="1600" dirty="0"/>
              <a:t> et </a:t>
            </a:r>
            <a:r>
              <a:rPr lang="en-US" sz="1600" dirty="0" err="1"/>
              <a:t>transmet</a:t>
            </a:r>
            <a:r>
              <a:rPr lang="en-US" sz="1600" dirty="0"/>
              <a:t> les </a:t>
            </a:r>
            <a:r>
              <a:rPr lang="en-US" sz="1600" dirty="0" err="1"/>
              <a:t>informations</a:t>
            </a:r>
            <a:r>
              <a:rPr lang="en-US" sz="1600" dirty="0"/>
              <a:t> </a:t>
            </a:r>
            <a:r>
              <a:rPr lang="en-US" sz="1600" dirty="0" err="1"/>
              <a:t>vérifiées</a:t>
            </a:r>
            <a:r>
              <a:rPr lang="en-US" sz="1600" dirty="0"/>
              <a:t> au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Gérer</a:t>
            </a:r>
            <a:r>
              <a:rPr lang="en-US" sz="1600" dirty="0"/>
              <a:t> les </a:t>
            </a:r>
            <a:r>
              <a:rPr lang="en-US" sz="1600" dirty="0" err="1"/>
              <a:t>connexions</a:t>
            </a:r>
            <a:r>
              <a:rPr lang="en-US" sz="1600" dirty="0"/>
              <a:t>".</a:t>
            </a:r>
            <a:endParaRPr lang="en-US" sz="1600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Gérer</a:t>
            </a:r>
            <a:r>
              <a:rPr lang="en-US" sz="1600" dirty="0"/>
              <a:t> les </a:t>
            </a:r>
            <a:r>
              <a:rPr lang="en-US" sz="1600" dirty="0" err="1"/>
              <a:t>connexions</a:t>
            </a:r>
            <a:r>
              <a:rPr lang="en-US" sz="1600" dirty="0"/>
              <a:t>" surveille les </a:t>
            </a:r>
            <a:r>
              <a:rPr lang="en-US" sz="1600" dirty="0" err="1"/>
              <a:t>connexions</a:t>
            </a:r>
            <a:r>
              <a:rPr lang="en-US" sz="1600" dirty="0"/>
              <a:t> </a:t>
            </a:r>
            <a:r>
              <a:rPr lang="en-US" sz="1600" dirty="0" err="1"/>
              <a:t>entrantes</a:t>
            </a:r>
            <a:r>
              <a:rPr lang="en-US" sz="1600" dirty="0"/>
              <a:t> et </a:t>
            </a:r>
            <a:r>
              <a:rPr lang="en-US" sz="1600" dirty="0" err="1"/>
              <a:t>sortantes</a:t>
            </a:r>
            <a:r>
              <a:rPr lang="en-US" sz="1600" dirty="0"/>
              <a:t>, </a:t>
            </a:r>
            <a:r>
              <a:rPr lang="en-US" sz="1600" dirty="0" err="1"/>
              <a:t>garantissant</a:t>
            </a:r>
            <a:r>
              <a:rPr lang="en-US" sz="1600" dirty="0"/>
              <a:t> la </a:t>
            </a:r>
            <a:r>
              <a:rPr lang="en-US" sz="1600" dirty="0" err="1"/>
              <a:t>sécurité</a:t>
            </a:r>
            <a:r>
              <a:rPr lang="en-US" sz="1600" dirty="0"/>
              <a:t> des </a:t>
            </a:r>
            <a:r>
              <a:rPr lang="en-US" sz="1600" dirty="0" err="1"/>
              <a:t>connexions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Les </a:t>
            </a:r>
            <a:r>
              <a:rPr lang="en-US" sz="1600" dirty="0" err="1"/>
              <a:t>informations</a:t>
            </a:r>
            <a:r>
              <a:rPr lang="en-US" sz="1600" dirty="0"/>
              <a:t> </a:t>
            </a:r>
            <a:r>
              <a:rPr lang="en-US" sz="1600" dirty="0" err="1"/>
              <a:t>sensibles</a:t>
            </a:r>
            <a:r>
              <a:rPr lang="en-US" sz="1600" dirty="0"/>
              <a:t> </a:t>
            </a:r>
            <a:r>
              <a:rPr lang="en-US" sz="1600" dirty="0" err="1"/>
              <a:t>telles</a:t>
            </a:r>
            <a:r>
              <a:rPr lang="en-US" sz="1600" dirty="0"/>
              <a:t> que les </a:t>
            </a:r>
            <a:r>
              <a:rPr lang="en-US" sz="1600" dirty="0" err="1"/>
              <a:t>données</a:t>
            </a:r>
            <a:r>
              <a:rPr lang="en-US" sz="1600" dirty="0"/>
              <a:t> client et les </a:t>
            </a:r>
            <a:r>
              <a:rPr lang="en-US" sz="1600" dirty="0" err="1"/>
              <a:t>informations</a:t>
            </a:r>
            <a:r>
              <a:rPr lang="en-US" sz="1600" dirty="0"/>
              <a:t> </a:t>
            </a:r>
            <a:r>
              <a:rPr lang="en-US" sz="1600" dirty="0" err="1"/>
              <a:t>d'entreprise</a:t>
            </a:r>
            <a:r>
              <a:rPr lang="en-US" sz="1600" dirty="0"/>
              <a:t> </a:t>
            </a:r>
            <a:r>
              <a:rPr lang="en-US" sz="1600" dirty="0" err="1"/>
              <a:t>sont</a:t>
            </a:r>
            <a:r>
              <a:rPr lang="en-US" sz="1600" dirty="0"/>
              <a:t> </a:t>
            </a:r>
            <a:r>
              <a:rPr lang="en-US" sz="1600" dirty="0" err="1"/>
              <a:t>transmises</a:t>
            </a:r>
            <a:r>
              <a:rPr lang="en-US" sz="1600" dirty="0"/>
              <a:t> au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Protéger</a:t>
            </a:r>
            <a:r>
              <a:rPr lang="en-US" sz="1600" dirty="0"/>
              <a:t> les </a:t>
            </a:r>
            <a:r>
              <a:rPr lang="en-US" sz="1600" dirty="0" err="1"/>
              <a:t>données</a:t>
            </a:r>
            <a:r>
              <a:rPr lang="en-US" sz="1600" dirty="0"/>
              <a:t>" pour protection.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Protéger</a:t>
            </a:r>
            <a:r>
              <a:rPr lang="en-US" sz="1600" dirty="0"/>
              <a:t> les </a:t>
            </a:r>
            <a:r>
              <a:rPr lang="en-US" sz="1600" dirty="0" err="1"/>
              <a:t>données</a:t>
            </a:r>
            <a:r>
              <a:rPr lang="en-US" sz="1600" dirty="0"/>
              <a:t>" </a:t>
            </a:r>
            <a:r>
              <a:rPr lang="en-US" sz="1600" dirty="0" err="1"/>
              <a:t>crypte</a:t>
            </a:r>
            <a:r>
              <a:rPr lang="en-US" sz="1600" dirty="0"/>
              <a:t> les </a:t>
            </a:r>
            <a:r>
              <a:rPr lang="en-US" sz="1600" dirty="0" err="1"/>
              <a:t>données</a:t>
            </a:r>
            <a:r>
              <a:rPr lang="en-US" sz="1600" dirty="0"/>
              <a:t> </a:t>
            </a:r>
            <a:r>
              <a:rPr lang="en-US" sz="1600" dirty="0" err="1"/>
              <a:t>sensibles</a:t>
            </a:r>
            <a:r>
              <a:rPr lang="en-US" sz="1600" dirty="0"/>
              <a:t> pour les </a:t>
            </a:r>
            <a:r>
              <a:rPr lang="en-US" sz="1600" dirty="0" err="1"/>
              <a:t>protéger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cas</a:t>
            </a:r>
            <a:r>
              <a:rPr lang="en-US" sz="1600" dirty="0"/>
              <a:t> de </a:t>
            </a:r>
            <a:r>
              <a:rPr lang="en-US" sz="1600" dirty="0" err="1"/>
              <a:t>perte</a:t>
            </a:r>
            <a:r>
              <a:rPr lang="en-US" sz="1600" dirty="0"/>
              <a:t> </a:t>
            </a:r>
            <a:r>
              <a:rPr lang="en-US" sz="1600" dirty="0" err="1"/>
              <a:t>ou</a:t>
            </a:r>
            <a:r>
              <a:rPr lang="en-US" sz="1600" dirty="0"/>
              <a:t> de violation de la </a:t>
            </a:r>
            <a:r>
              <a:rPr lang="en-US" sz="1600" dirty="0" err="1"/>
              <a:t>sécurité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Les </a:t>
            </a:r>
            <a:r>
              <a:rPr lang="en-US" sz="1600" dirty="0" err="1"/>
              <a:t>données</a:t>
            </a:r>
            <a:r>
              <a:rPr lang="en-US" sz="1600" dirty="0"/>
              <a:t> </a:t>
            </a:r>
            <a:r>
              <a:rPr lang="en-US" sz="1600" dirty="0" err="1"/>
              <a:t>sont</a:t>
            </a:r>
            <a:r>
              <a:rPr lang="en-US" sz="1600" dirty="0"/>
              <a:t> </a:t>
            </a:r>
            <a:r>
              <a:rPr lang="en-US" sz="1600" dirty="0" err="1"/>
              <a:t>stockées</a:t>
            </a:r>
            <a:r>
              <a:rPr lang="en-US" sz="1600" dirty="0"/>
              <a:t> dans le </a:t>
            </a:r>
            <a:r>
              <a:rPr lang="en-US" sz="1600" dirty="0" err="1"/>
              <a:t>traitement</a:t>
            </a:r>
            <a:r>
              <a:rPr lang="en-US" sz="1600" dirty="0"/>
              <a:t> "Sécurité du cloud", </a:t>
            </a:r>
            <a:r>
              <a:rPr lang="en-US" sz="1600" dirty="0" err="1"/>
              <a:t>où</a:t>
            </a:r>
            <a:r>
              <a:rPr lang="en-US" sz="1600" dirty="0"/>
              <a:t> </a:t>
            </a:r>
            <a:r>
              <a:rPr lang="en-US" sz="1600" dirty="0" err="1"/>
              <a:t>elles</a:t>
            </a:r>
            <a:r>
              <a:rPr lang="en-US" sz="1600" dirty="0"/>
              <a:t> </a:t>
            </a:r>
            <a:r>
              <a:rPr lang="en-US" sz="1600" dirty="0" err="1"/>
              <a:t>sont</a:t>
            </a:r>
            <a:r>
              <a:rPr lang="en-US" sz="1600" dirty="0"/>
              <a:t> </a:t>
            </a:r>
            <a:r>
              <a:rPr lang="en-US" sz="1600" dirty="0" err="1"/>
              <a:t>surveillées</a:t>
            </a:r>
            <a:r>
              <a:rPr lang="en-US" sz="1600" dirty="0"/>
              <a:t> pour </a:t>
            </a:r>
            <a:r>
              <a:rPr lang="en-US" sz="1600" dirty="0" err="1"/>
              <a:t>s'assurer</a:t>
            </a:r>
            <a:r>
              <a:rPr lang="en-US" sz="1600" dirty="0"/>
              <a:t> </a:t>
            </a:r>
            <a:r>
              <a:rPr lang="en-US" sz="1600" dirty="0" err="1"/>
              <a:t>qu'elles</a:t>
            </a:r>
            <a:r>
              <a:rPr lang="en-US" sz="1600" dirty="0"/>
              <a:t> </a:t>
            </a:r>
            <a:r>
              <a:rPr lang="en-US" sz="1600" dirty="0" err="1"/>
              <a:t>sont</a:t>
            </a:r>
            <a:r>
              <a:rPr lang="en-US" sz="1600" dirty="0"/>
              <a:t> protégées et </a:t>
            </a:r>
            <a:r>
              <a:rPr lang="en-US" sz="1600" dirty="0" err="1"/>
              <a:t>sécurisées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Gérer</a:t>
            </a:r>
            <a:r>
              <a:rPr lang="en-US" sz="1600" dirty="0"/>
              <a:t> la </a:t>
            </a:r>
            <a:r>
              <a:rPr lang="en-US" sz="1600" dirty="0" err="1"/>
              <a:t>sécurité</a:t>
            </a:r>
            <a:r>
              <a:rPr lang="en-US" sz="1600" dirty="0"/>
              <a:t> des </a:t>
            </a:r>
            <a:r>
              <a:rPr lang="en-US" sz="1600" dirty="0" err="1"/>
              <a:t>données</a:t>
            </a:r>
            <a:r>
              <a:rPr lang="en-US" sz="1600" dirty="0"/>
              <a:t>" surveille les </a:t>
            </a:r>
            <a:r>
              <a:rPr lang="en-US" sz="1600" dirty="0" err="1"/>
              <a:t>accès</a:t>
            </a:r>
            <a:r>
              <a:rPr lang="en-US" sz="1600" dirty="0"/>
              <a:t> aux </a:t>
            </a:r>
            <a:r>
              <a:rPr lang="en-US" sz="1600" dirty="0" err="1"/>
              <a:t>données</a:t>
            </a:r>
            <a:r>
              <a:rPr lang="en-US" sz="1600" dirty="0"/>
              <a:t>, </a:t>
            </a:r>
            <a:r>
              <a:rPr lang="en-US" sz="1600" dirty="0" err="1"/>
              <a:t>garantissant</a:t>
            </a:r>
            <a:r>
              <a:rPr lang="en-US" sz="1600" dirty="0"/>
              <a:t> la </a:t>
            </a:r>
            <a:r>
              <a:rPr lang="en-US" sz="1600" dirty="0" err="1"/>
              <a:t>confidentialité</a:t>
            </a:r>
            <a:r>
              <a:rPr lang="en-US" sz="1600" dirty="0"/>
              <a:t> et </a:t>
            </a:r>
            <a:r>
              <a:rPr lang="en-US" sz="1600" dirty="0" err="1"/>
              <a:t>l'intégrité</a:t>
            </a:r>
            <a:r>
              <a:rPr lang="en-US" sz="1600" dirty="0"/>
              <a:t> des </a:t>
            </a:r>
            <a:r>
              <a:rPr lang="en-US" sz="1600" dirty="0" err="1"/>
              <a:t>données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Protéger</a:t>
            </a:r>
            <a:r>
              <a:rPr lang="en-US" sz="1600" dirty="0"/>
              <a:t> </a:t>
            </a:r>
            <a:r>
              <a:rPr lang="en-US" sz="1600" dirty="0" err="1"/>
              <a:t>l'information</a:t>
            </a:r>
            <a:r>
              <a:rPr lang="en-US" sz="1600" dirty="0"/>
              <a:t>" met </a:t>
            </a:r>
            <a:r>
              <a:rPr lang="en-US" sz="1600" dirty="0" err="1"/>
              <a:t>en</a:t>
            </a:r>
            <a:r>
              <a:rPr lang="en-US" sz="1600" dirty="0"/>
              <a:t> place des politiques de </a:t>
            </a:r>
            <a:r>
              <a:rPr lang="en-US" sz="1600" dirty="0" err="1"/>
              <a:t>sécurité</a:t>
            </a:r>
            <a:r>
              <a:rPr lang="en-US" sz="1600" dirty="0"/>
              <a:t> pour </a:t>
            </a:r>
            <a:r>
              <a:rPr lang="en-US" sz="1600" dirty="0" err="1"/>
              <a:t>protéger</a:t>
            </a:r>
            <a:r>
              <a:rPr lang="en-US" sz="1600" dirty="0"/>
              <a:t> les </a:t>
            </a:r>
            <a:r>
              <a:rPr lang="en-US" sz="1600" dirty="0" err="1"/>
              <a:t>informations</a:t>
            </a:r>
            <a:r>
              <a:rPr lang="en-US" sz="1600" dirty="0"/>
              <a:t> </a:t>
            </a:r>
            <a:r>
              <a:rPr lang="en-US" sz="1600" dirty="0" err="1"/>
              <a:t>sensibles</a:t>
            </a:r>
            <a:r>
              <a:rPr lang="en-US" sz="1600" dirty="0"/>
              <a:t> de la bijouterie.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Avoir</a:t>
            </a:r>
            <a:r>
              <a:rPr lang="en-US" sz="1600" dirty="0"/>
              <a:t> un </a:t>
            </a:r>
            <a:r>
              <a:rPr lang="en-US" sz="1600" dirty="0" err="1"/>
              <a:t>système</a:t>
            </a:r>
            <a:r>
              <a:rPr lang="en-US" sz="1600" dirty="0"/>
              <a:t> </a:t>
            </a:r>
            <a:r>
              <a:rPr lang="en-US" sz="1600" dirty="0" err="1"/>
              <a:t>d'intelligence</a:t>
            </a:r>
            <a:r>
              <a:rPr lang="en-US" sz="1600" dirty="0"/>
              <a:t> </a:t>
            </a:r>
            <a:r>
              <a:rPr lang="en-US" sz="1600" dirty="0" err="1"/>
              <a:t>artificielle</a:t>
            </a:r>
            <a:r>
              <a:rPr lang="en-US" sz="1600" dirty="0"/>
              <a:t>" </a:t>
            </a:r>
            <a:r>
              <a:rPr lang="en-US" sz="1600" dirty="0" err="1"/>
              <a:t>utilise</a:t>
            </a:r>
            <a:r>
              <a:rPr lang="en-US" sz="1600" dirty="0"/>
              <a:t> </a:t>
            </a:r>
            <a:r>
              <a:rPr lang="en-US" sz="1600" dirty="0" err="1"/>
              <a:t>l'IA</a:t>
            </a:r>
            <a:r>
              <a:rPr lang="en-US" sz="1600" dirty="0"/>
              <a:t> pour </a:t>
            </a:r>
            <a:r>
              <a:rPr lang="en-US" sz="1600" dirty="0" err="1"/>
              <a:t>surveiller</a:t>
            </a:r>
            <a:r>
              <a:rPr lang="en-US" sz="1600" dirty="0"/>
              <a:t> les </a:t>
            </a:r>
            <a:r>
              <a:rPr lang="en-US" sz="1600" dirty="0" err="1"/>
              <a:t>activités</a:t>
            </a:r>
            <a:r>
              <a:rPr lang="en-US" sz="1600" dirty="0"/>
              <a:t> </a:t>
            </a:r>
            <a:r>
              <a:rPr lang="en-US" sz="1600" dirty="0" err="1"/>
              <a:t>suspectes</a:t>
            </a:r>
            <a:r>
              <a:rPr lang="en-US" sz="1600" dirty="0"/>
              <a:t> et pour </a:t>
            </a:r>
            <a:r>
              <a:rPr lang="en-US" sz="1600" dirty="0" err="1"/>
              <a:t>détecter</a:t>
            </a:r>
            <a:r>
              <a:rPr lang="en-US" sz="1600" dirty="0"/>
              <a:t> les </a:t>
            </a:r>
            <a:r>
              <a:rPr lang="en-US" sz="1600" dirty="0" err="1"/>
              <a:t>tentatives</a:t>
            </a:r>
            <a:r>
              <a:rPr lang="en-US" sz="1600" dirty="0"/>
              <a:t> de violation de la </a:t>
            </a:r>
            <a:r>
              <a:rPr lang="en-US" sz="1600" dirty="0" err="1"/>
              <a:t>sécurité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 </a:t>
            </a:r>
            <a:r>
              <a:rPr lang="en-US" sz="1600" dirty="0" err="1"/>
              <a:t>traitement</a:t>
            </a:r>
            <a:r>
              <a:rPr lang="en-US" sz="1600" dirty="0"/>
              <a:t> "</a:t>
            </a:r>
            <a:r>
              <a:rPr lang="en-US" sz="1600" dirty="0" err="1"/>
              <a:t>Gérer</a:t>
            </a:r>
            <a:r>
              <a:rPr lang="en-US" sz="1600" dirty="0"/>
              <a:t> les pare-feu" surveille les </a:t>
            </a:r>
            <a:r>
              <a:rPr lang="en-US" sz="1600" dirty="0" err="1"/>
              <a:t>tentatives</a:t>
            </a:r>
            <a:r>
              <a:rPr lang="en-US" sz="1600" dirty="0"/>
              <a:t> de hacking et de violation de la </a:t>
            </a:r>
            <a:r>
              <a:rPr lang="en-US" sz="1600" dirty="0" err="1"/>
              <a:t>sécurité</a:t>
            </a:r>
            <a:r>
              <a:rPr lang="en-US" sz="1600" dirty="0"/>
              <a:t>, met </a:t>
            </a:r>
            <a:r>
              <a:rPr lang="en-US" sz="1600" dirty="0" err="1"/>
              <a:t>en</a:t>
            </a:r>
            <a:r>
              <a:rPr lang="en-US" sz="1600" dirty="0"/>
              <a:t> place des politiques de </a:t>
            </a:r>
            <a:r>
              <a:rPr lang="en-US" sz="1600" dirty="0" err="1"/>
              <a:t>sécurité</a:t>
            </a:r>
            <a:r>
              <a:rPr lang="en-US" sz="1600" dirty="0"/>
              <a:t> pour </a:t>
            </a:r>
            <a:r>
              <a:rPr lang="en-US" sz="1600" dirty="0" err="1"/>
              <a:t>protéger</a:t>
            </a:r>
            <a:r>
              <a:rPr lang="en-US" sz="1600" dirty="0"/>
              <a:t> les </a:t>
            </a:r>
            <a:r>
              <a:rPr lang="en-US" sz="1600" dirty="0" err="1"/>
              <a:t>données</a:t>
            </a:r>
            <a:r>
              <a:rPr lang="en-US" sz="1600" dirty="0"/>
              <a:t> et les </a:t>
            </a:r>
            <a:r>
              <a:rPr lang="en-US" sz="1600" dirty="0" err="1"/>
              <a:t>systèmes</a:t>
            </a:r>
            <a:r>
              <a:rPr lang="en-US" sz="1600" dirty="0"/>
              <a:t>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 err="1"/>
              <a:t>L'entité</a:t>
            </a:r>
            <a:r>
              <a:rPr lang="en-US" sz="1600" dirty="0"/>
              <a:t> "</a:t>
            </a:r>
            <a:r>
              <a:rPr lang="en-US" sz="1600" dirty="0" err="1"/>
              <a:t>Gouvernance</a:t>
            </a:r>
            <a:r>
              <a:rPr lang="en-US" sz="1600" dirty="0"/>
              <a:t>" supervise les </a:t>
            </a:r>
            <a:r>
              <a:rPr lang="en-US" sz="1600" dirty="0" err="1"/>
              <a:t>activités</a:t>
            </a:r>
            <a:r>
              <a:rPr lang="en-US" sz="1600" dirty="0"/>
              <a:t> de </a:t>
            </a:r>
            <a:r>
              <a:rPr lang="en-US" sz="1600" dirty="0" err="1"/>
              <a:t>sécurité</a:t>
            </a:r>
            <a:r>
              <a:rPr lang="en-US" sz="1600" dirty="0"/>
              <a:t> </a:t>
            </a:r>
            <a:r>
              <a:rPr lang="en-US" sz="1600" dirty="0" err="1"/>
              <a:t>informatique</a:t>
            </a:r>
            <a:r>
              <a:rPr lang="en-US" sz="1600" dirty="0"/>
              <a:t> de la bijouterie.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 err="1"/>
              <a:t>L'entité</a:t>
            </a:r>
            <a:r>
              <a:rPr lang="en-US" sz="1600" dirty="0"/>
              <a:t> "Équipe de </a:t>
            </a:r>
            <a:r>
              <a:rPr lang="en-US" sz="1600" dirty="0" err="1"/>
              <a:t>sécurité</a:t>
            </a:r>
            <a:r>
              <a:rPr lang="en-US" sz="1600" dirty="0"/>
              <a:t>" </a:t>
            </a:r>
            <a:r>
              <a:rPr lang="en-US" sz="1600" dirty="0" err="1"/>
              <a:t>est</a:t>
            </a:r>
            <a:r>
              <a:rPr lang="en-US" sz="1600" dirty="0"/>
              <a:t> </a:t>
            </a:r>
            <a:r>
              <a:rPr lang="en-US" sz="1600" dirty="0" err="1"/>
              <a:t>responsable</a:t>
            </a:r>
            <a:r>
              <a:rPr lang="en-US" sz="1600" dirty="0"/>
              <a:t> de la mise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œuvre</a:t>
            </a:r>
            <a:r>
              <a:rPr lang="en-US" sz="1600" dirty="0"/>
              <a:t> et de la maintenance de la </a:t>
            </a:r>
            <a:r>
              <a:rPr lang="en-US" sz="1600" dirty="0" err="1"/>
              <a:t>sécurité</a:t>
            </a:r>
            <a:r>
              <a:rPr lang="en-US" sz="1600" dirty="0"/>
              <a:t> </a:t>
            </a:r>
            <a:r>
              <a:rPr lang="en-US" sz="1600" dirty="0" err="1"/>
              <a:t>informatique</a:t>
            </a:r>
            <a:r>
              <a:rPr lang="en-US" sz="1600" dirty="0"/>
              <a:t> de la bijouterie.</a:t>
            </a:r>
            <a:endParaRPr lang="en-US" sz="16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Les </a:t>
            </a:r>
            <a:r>
              <a:rPr lang="en-US" sz="1600" dirty="0" err="1"/>
              <a:t>fournisseurs</a:t>
            </a:r>
            <a:r>
              <a:rPr lang="en-US" sz="1600" dirty="0"/>
              <a:t> </a:t>
            </a:r>
            <a:r>
              <a:rPr lang="en-US" sz="1600" dirty="0" err="1"/>
              <a:t>fournissent</a:t>
            </a:r>
            <a:r>
              <a:rPr lang="en-US" sz="1600" dirty="0"/>
              <a:t> des </a:t>
            </a:r>
            <a:r>
              <a:rPr lang="en-US" sz="1600" dirty="0" err="1"/>
              <a:t>produits</a:t>
            </a:r>
            <a:r>
              <a:rPr lang="en-US" sz="1600" dirty="0"/>
              <a:t> et des services pour </a:t>
            </a:r>
            <a:r>
              <a:rPr lang="en-US" sz="1600" dirty="0" err="1"/>
              <a:t>améliorer</a:t>
            </a:r>
            <a:r>
              <a:rPr lang="en-US" sz="1600" dirty="0"/>
              <a:t> la </a:t>
            </a:r>
            <a:r>
              <a:rPr lang="en-US" sz="1600" dirty="0" err="1"/>
              <a:t>sécurité</a:t>
            </a:r>
            <a:r>
              <a:rPr lang="en-US" sz="1600" dirty="0"/>
              <a:t> </a:t>
            </a:r>
            <a:r>
              <a:rPr lang="en-US" sz="1600" dirty="0" err="1"/>
              <a:t>informatique</a:t>
            </a:r>
            <a:r>
              <a:rPr lang="en-US" sz="1600" dirty="0"/>
              <a:t> de la bijouterie.</a:t>
            </a:r>
            <a:endParaRPr lang="en-US" sz="1600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AutoNum type="arabicPeriod"/>
            </a:pPr>
            <a:endParaRPr lang="en-US" sz="1100">
              <a:cs typeface="Calibri" panose="020F0502020204030204"/>
            </a:endParaRPr>
          </a:p>
        </p:txBody>
      </p:sp>
      <p:sp>
        <p:nvSpPr>
          <p:cNvPr id="39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397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B0F51A08-137C-3459-E79A-7F434C30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C433743-E95F-5B02-E246-6B118CC1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44</a:t>
            </a:fld>
            <a:endParaRPr lang="fr-CA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92FDC8-428E-8CF2-1BC1-27DAD29FBD4B}"/>
              </a:ext>
            </a:extLst>
          </p:cNvPr>
          <p:cNvSpPr txBox="1"/>
          <p:nvPr/>
        </p:nvSpPr>
        <p:spPr>
          <a:xfrm>
            <a:off x="4907560" y="285114"/>
            <a:ext cx="64490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/>
              <a:t>Développement de systèmes d’information</a:t>
            </a:r>
            <a:endParaRPr lang="fr-FR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Diagramme </a:t>
            </a:r>
            <a:r>
              <a:rPr lang="fr-FR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 </a:t>
            </a:r>
            <a:r>
              <a:rPr lang="fr-FR" b="1" u="sng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 / ERD</a:t>
            </a:r>
          </a:p>
          <a:p>
            <a:r>
              <a:rPr lang="fr-CA" b="1">
                <a:sym typeface="Wingdings" panose="05000000000000000000" pitchFamily="2" charset="2"/>
              </a:rPr>
              <a:t></a:t>
            </a:r>
            <a:r>
              <a:rPr lang="fr-CA" b="1"/>
              <a:t> (Bijouterie </a:t>
            </a:r>
            <a:r>
              <a:rPr lang="fr-CA" b="1" err="1"/>
              <a:t>BijouBizou</a:t>
            </a:r>
            <a:r>
              <a:rPr lang="fr-CA" b="1"/>
              <a:t> - Cybersécurité)</a:t>
            </a:r>
            <a:r>
              <a:rPr lang="fr-FR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CA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D9267409-EE9F-A905-C804-E14FC84FC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89" y="1373208"/>
            <a:ext cx="11150183" cy="548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83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58" y="471661"/>
            <a:ext cx="11169242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Développement de systèmes d’information</a:t>
            </a:r>
            <a:br>
              <a:rPr lang="fr-FR" b="1"/>
            </a:br>
            <a:r>
              <a:rPr lang="fr-FR" b="1"/>
              <a:t>Bijouterie </a:t>
            </a:r>
            <a:r>
              <a:rPr lang="fr-FR" b="1" err="1"/>
              <a:t>BijouBizou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Diagramme </a:t>
            </a:r>
            <a:r>
              <a:rPr lang="fr-FR" b="1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UseCase</a:t>
            </a:r>
            <a:r>
              <a:rPr lang="fr-FR" b="1">
                <a:sym typeface="Wingdings" panose="05000000000000000000" pitchFamily="2" charset="2"/>
              </a:rPr>
              <a:t> UML - Cybersécurité</a:t>
            </a:r>
            <a:endParaRPr lang="fr-CA"/>
          </a:p>
        </p:txBody>
      </p:sp>
      <p:pic>
        <p:nvPicPr>
          <p:cNvPr id="10" name="Picture 2" descr="Toutes les images">
            <a:extLst>
              <a:ext uri="{FF2B5EF4-FFF2-40B4-BE49-F238E27FC236}">
                <a16:creationId xmlns:a16="http://schemas.microsoft.com/office/drawing/2014/main" id="{BEE140F8-A57B-EDF0-D509-6510BA8E7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7934" y="77802"/>
            <a:ext cx="17907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6DD10EDF-ECE3-7F84-C587-609891052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6694" y="140760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0" descr="Diagram&#10;&#10;Description automatically generated">
            <a:extLst>
              <a:ext uri="{FF2B5EF4-FFF2-40B4-BE49-F238E27FC236}">
                <a16:creationId xmlns:a16="http://schemas.microsoft.com/office/drawing/2014/main" id="{D79AE6DE-7C78-F442-1500-8B511C869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" y="2230981"/>
            <a:ext cx="10424160" cy="419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697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BEAB82A-A944-0904-55EC-825BE691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8D0567D-ACBB-1F2F-C533-54D895D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46</a:t>
            </a:fld>
            <a:endParaRPr lang="fr-CA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66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Développement de systèmes d’information</a:t>
            </a:r>
            <a:br>
              <a:rPr lang="fr-FR" b="1"/>
            </a:br>
            <a:r>
              <a:rPr lang="fr-FR" b="1"/>
              <a:t>Bijouterie </a:t>
            </a:r>
            <a:r>
              <a:rPr lang="fr-FR" b="1" err="1"/>
              <a:t>BijouBizou</a:t>
            </a:r>
            <a:r>
              <a:rPr lang="fr-FR" b="1"/>
              <a:t> </a:t>
            </a:r>
            <a:r>
              <a:rPr lang="fr-FR" b="1">
                <a:sym typeface="Wingdings" panose="05000000000000000000" pitchFamily="2" charset="2"/>
              </a:rPr>
              <a:t>- Cybersécurité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User Story </a:t>
            </a:r>
            <a:r>
              <a:rPr lang="fr-FR" b="1">
                <a:sym typeface="Wingdings" panose="05000000000000000000" pitchFamily="2" charset="2"/>
              </a:rPr>
              <a:t>: </a:t>
            </a:r>
            <a:r>
              <a:rPr lang="fr-FR" b="1" i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Tesif</a:t>
            </a:r>
            <a:r>
              <a:rPr lang="fr-FR" b="1" i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fr-FR" b="1" i="0" err="1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Erreip-Naej</a:t>
            </a:r>
            <a:r>
              <a:rPr lang="fr-FR" b="1" i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 III</a:t>
            </a:r>
            <a:endParaRPr lang="fr-CA"/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4B506F33-7672-80FD-92DD-CF77BFA56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6694" y="140760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Afficher les détails de l’image associée">
            <a:extLst>
              <a:ext uri="{FF2B5EF4-FFF2-40B4-BE49-F238E27FC236}">
                <a16:creationId xmlns:a16="http://schemas.microsoft.com/office/drawing/2014/main" id="{79BFDFAE-6825-35C7-33B2-94E4F25B8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1798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CF696C4A-61E9-BFD0-1E32-4640EF62F63A}"/>
              </a:ext>
            </a:extLst>
          </p:cNvPr>
          <p:cNvSpPr txBox="1"/>
          <p:nvPr/>
        </p:nvSpPr>
        <p:spPr>
          <a:xfrm>
            <a:off x="1310267" y="2351049"/>
            <a:ext cx="8077199" cy="344709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cs typeface="Calibri" panose="020F0502020204030204"/>
              </a:rPr>
              <a:t>En tant que </a:t>
            </a:r>
            <a:r>
              <a:rPr lang="fr-CA" sz="3200" b="1">
                <a:ea typeface="+mn-lt"/>
                <a:cs typeface="+mn-lt"/>
              </a:rPr>
              <a:t>directeur</a:t>
            </a:r>
            <a:endParaRPr lang="en-US" sz="3200" b="1">
              <a:ea typeface="+mn-lt"/>
              <a:cs typeface="+mn-lt"/>
            </a:endParaRPr>
          </a:p>
          <a:p>
            <a:r>
              <a:rPr lang="fr-CA" sz="2400">
                <a:ea typeface="+mn-lt"/>
                <a:cs typeface="+mn-lt"/>
              </a:rPr>
              <a:t>Je</a:t>
            </a:r>
            <a:r>
              <a:rPr lang="fr-CA" sz="2400">
                <a:cs typeface="Calibri"/>
              </a:rPr>
              <a:t> veux: </a:t>
            </a:r>
            <a:r>
              <a:rPr lang="fr-CA" sz="2400">
                <a:ea typeface="+mn-lt"/>
                <a:cs typeface="+mn-lt"/>
              </a:rPr>
              <a:t>superviser tous les aspects de la cybersécurité</a:t>
            </a:r>
            <a:endParaRPr lang="fr-CA" sz="2400">
              <a:cs typeface="Calibri"/>
            </a:endParaRPr>
          </a:p>
          <a:p>
            <a:r>
              <a:rPr lang="fr-CA" sz="2400">
                <a:cs typeface="Calibri"/>
              </a:rPr>
              <a:t>Afin de: protéger les données des clients et de l'organisation</a:t>
            </a:r>
          </a:p>
          <a:p>
            <a:endParaRPr lang="fr-CA" sz="2400">
              <a:cs typeface="Calibri"/>
            </a:endParaRPr>
          </a:p>
          <a:p>
            <a:r>
              <a:rPr lang="fr-CA" sz="2400" u="sng">
                <a:cs typeface="Calibri"/>
              </a:rPr>
              <a:t>Critères d'acceptation:</a:t>
            </a:r>
          </a:p>
          <a:p>
            <a:r>
              <a:rPr lang="fr-CA" sz="2400">
                <a:ea typeface="+mn-lt"/>
                <a:cs typeface="+mn-lt"/>
              </a:rPr>
              <a:t>Quand</a:t>
            </a:r>
            <a:r>
              <a:rPr lang="fr-CA" sz="2400">
                <a:cs typeface="Calibri"/>
              </a:rPr>
              <a:t>: il y a des cyberattaques</a:t>
            </a:r>
          </a:p>
          <a:p>
            <a:r>
              <a:rPr lang="fr-CA" sz="2400">
                <a:cs typeface="Calibri"/>
              </a:rPr>
              <a:t>Lorsque: les accès des pirates sont bloqués par mesures rapides</a:t>
            </a:r>
          </a:p>
          <a:p>
            <a:r>
              <a:rPr lang="fr-CA" sz="2400">
                <a:cs typeface="Calibri"/>
              </a:rPr>
              <a:t>Alors: éviter des pertes</a:t>
            </a:r>
            <a:endParaRPr lang="fr-CA">
              <a:cs typeface="Calibri"/>
            </a:endParaRPr>
          </a:p>
          <a:p>
            <a:pPr marL="342900" indent="-342900">
              <a:buAutoNum type="arabicPeriod"/>
            </a:pPr>
            <a:endParaRPr lang="fr-CA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83529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BEAB82A-A944-0904-55EC-825BE691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8D0567D-ACBB-1F2F-C533-54D895D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47</a:t>
            </a:fld>
            <a:endParaRPr lang="fr-CA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66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Développement de systèmes d’information</a:t>
            </a:r>
            <a:br>
              <a:rPr lang="fr-FR" b="1"/>
            </a:br>
            <a:r>
              <a:rPr lang="fr-FR" b="1"/>
              <a:t>Bijouterie </a:t>
            </a:r>
            <a:r>
              <a:rPr lang="fr-FR" b="1" err="1"/>
              <a:t>BijouBizou</a:t>
            </a:r>
            <a:r>
              <a:rPr lang="fr-FR" b="1"/>
              <a:t> </a:t>
            </a:r>
            <a:r>
              <a:rPr lang="fr-FR" b="1">
                <a:sym typeface="Wingdings" panose="05000000000000000000" pitchFamily="2" charset="2"/>
              </a:rPr>
              <a:t>- Cybersécurité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User Story </a:t>
            </a:r>
            <a:r>
              <a:rPr lang="fr-FR" b="1">
                <a:sym typeface="Wingdings" panose="05000000000000000000" pitchFamily="2" charset="2"/>
              </a:rPr>
              <a:t>: </a:t>
            </a:r>
            <a:r>
              <a:rPr lang="fr-FR" b="1">
                <a:latin typeface="+mn-lt"/>
                <a:sym typeface="Wingdings" panose="05000000000000000000" pitchFamily="2" charset="2"/>
              </a:rPr>
              <a:t>Client de la Bijouterie</a:t>
            </a:r>
            <a:endParaRPr lang="fr-CA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2FA1F69F-9AC9-43E6-B856-7CEE434E0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6694" y="140760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Afficher les détails de l’image associée">
            <a:extLst>
              <a:ext uri="{FF2B5EF4-FFF2-40B4-BE49-F238E27FC236}">
                <a16:creationId xmlns:a16="http://schemas.microsoft.com/office/drawing/2014/main" id="{6B245D1B-A508-D9CE-A4C5-399EA60D2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1798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F3A46B-4429-8EF7-6176-F2BD603C5999}"/>
              </a:ext>
            </a:extLst>
          </p:cNvPr>
          <p:cNvSpPr txBox="1"/>
          <p:nvPr/>
        </p:nvSpPr>
        <p:spPr>
          <a:xfrm>
            <a:off x="1310267" y="2351049"/>
            <a:ext cx="8077199" cy="344709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cs typeface="Calibri" panose="020F0502020204030204"/>
              </a:rPr>
              <a:t>En tant que </a:t>
            </a:r>
            <a:r>
              <a:rPr lang="fr-CA" sz="3200" b="1">
                <a:ea typeface="+mn-lt"/>
                <a:cs typeface="+mn-lt"/>
              </a:rPr>
              <a:t>Client</a:t>
            </a:r>
            <a:endParaRPr lang="en-US" sz="3200" b="1">
              <a:ea typeface="+mn-lt"/>
              <a:cs typeface="+mn-lt"/>
            </a:endParaRPr>
          </a:p>
          <a:p>
            <a:r>
              <a:rPr lang="fr-CA" sz="2400">
                <a:ea typeface="+mn-lt"/>
                <a:cs typeface="+mn-lt"/>
              </a:rPr>
              <a:t>Je</a:t>
            </a:r>
            <a:r>
              <a:rPr lang="fr-CA" sz="2400">
                <a:cs typeface="Calibri"/>
              </a:rPr>
              <a:t> veux: mes informations soient confidentielles et </a:t>
            </a:r>
            <a:r>
              <a:rPr lang="fr-CA" sz="2400">
                <a:ea typeface="+mn-lt"/>
                <a:cs typeface="+mn-lt"/>
              </a:rPr>
              <a:t>sécurisées</a:t>
            </a:r>
          </a:p>
          <a:p>
            <a:r>
              <a:rPr lang="fr-CA" sz="2400">
                <a:cs typeface="Calibri"/>
              </a:rPr>
              <a:t>Afin de: ne pas avoir les risques d'être victime de cybercriminel</a:t>
            </a:r>
          </a:p>
          <a:p>
            <a:endParaRPr lang="fr-CA" sz="2400">
              <a:cs typeface="Calibri"/>
            </a:endParaRPr>
          </a:p>
          <a:p>
            <a:r>
              <a:rPr lang="fr-CA" sz="2400" u="sng">
                <a:cs typeface="Calibri"/>
              </a:rPr>
              <a:t>Critères d'acceptation:</a:t>
            </a:r>
          </a:p>
          <a:p>
            <a:r>
              <a:rPr lang="fr-CA" sz="2400">
                <a:ea typeface="+mn-lt"/>
                <a:cs typeface="+mn-lt"/>
              </a:rPr>
              <a:t>Quand</a:t>
            </a:r>
            <a:r>
              <a:rPr lang="fr-CA" sz="2400">
                <a:cs typeface="Calibri"/>
              </a:rPr>
              <a:t>: je demande un accès</a:t>
            </a:r>
          </a:p>
          <a:p>
            <a:r>
              <a:rPr lang="fr-CA" sz="2400">
                <a:cs typeface="Calibri"/>
              </a:rPr>
              <a:t>Lorsque: je suis authentifié</a:t>
            </a:r>
          </a:p>
          <a:p>
            <a:r>
              <a:rPr lang="fr-CA" sz="2400">
                <a:cs typeface="Calibri"/>
              </a:rPr>
              <a:t>Alors: accéder des ressources d'organisation</a:t>
            </a:r>
            <a:endParaRPr lang="fr-CA">
              <a:cs typeface="Calibri"/>
            </a:endParaRPr>
          </a:p>
          <a:p>
            <a:pPr marL="342900" indent="-342900">
              <a:buAutoNum type="arabicPeriod"/>
            </a:pPr>
            <a:endParaRPr lang="fr-CA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02960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BEAB82A-A944-0904-55EC-825BE691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Sécurité des Informations - Liv01-02 (10%) (Remise)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8D0567D-ACBB-1F2F-C533-54D895D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F8E3F-F8CE-4397-88B4-6C8E3D6336E6}" type="slidenum">
              <a:rPr lang="fr-CA" smtClean="0"/>
              <a:t>48</a:t>
            </a:fld>
            <a:endParaRPr lang="fr-CA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3A6D33B1-4B04-AEEB-35EB-74F6711A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66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fr-FR" b="1"/>
              <a:t>Développement de systèmes d’information</a:t>
            </a:r>
            <a:br>
              <a:rPr lang="fr-FR" b="1"/>
            </a:br>
            <a:r>
              <a:rPr lang="fr-FR" b="1"/>
              <a:t>Bijouterie </a:t>
            </a:r>
            <a:r>
              <a:rPr lang="fr-FR" b="1" err="1"/>
              <a:t>BijouBizou</a:t>
            </a:r>
            <a:r>
              <a:rPr lang="fr-FR" b="1"/>
              <a:t> </a:t>
            </a:r>
            <a:r>
              <a:rPr lang="fr-FR" b="1">
                <a:sym typeface="Wingdings" panose="05000000000000000000" pitchFamily="2" charset="2"/>
              </a:rPr>
              <a:t>- Cybersécurité</a:t>
            </a:r>
            <a:br>
              <a:rPr lang="fr-FR" b="1"/>
            </a:br>
            <a:r>
              <a:rPr lang="fr-FR" b="1">
                <a:sym typeface="Wingdings" panose="05000000000000000000" pitchFamily="2" charset="2"/>
              </a:rPr>
              <a:t> </a:t>
            </a:r>
            <a:r>
              <a:rPr lang="fr-FR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User Story </a:t>
            </a:r>
            <a:r>
              <a:rPr lang="fr-FR" b="1">
                <a:sym typeface="Wingdings" panose="05000000000000000000" pitchFamily="2" charset="2"/>
              </a:rPr>
              <a:t>: </a:t>
            </a:r>
            <a:r>
              <a:rPr lang="fr-FR" b="1">
                <a:latin typeface="+mn-lt"/>
                <a:sym typeface="Wingdings" panose="05000000000000000000" pitchFamily="2" charset="2"/>
              </a:rPr>
              <a:t>Attaquant Malveillant</a:t>
            </a:r>
            <a:endParaRPr lang="fr-CA" b="1">
              <a:latin typeface="+mn-lt"/>
            </a:endParaRPr>
          </a:p>
        </p:txBody>
      </p:sp>
      <p:pic>
        <p:nvPicPr>
          <p:cNvPr id="12" name="Picture 2" descr="Blason de Îles Féroé">
            <a:extLst>
              <a:ext uri="{FF2B5EF4-FFF2-40B4-BE49-F238E27FC236}">
                <a16:creationId xmlns:a16="http://schemas.microsoft.com/office/drawing/2014/main" id="{2FA1F69F-9AC9-43E6-B856-7CEE434E0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6694" y="1407607"/>
            <a:ext cx="1513180" cy="177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Afficher les détails de l’image associée">
            <a:extLst>
              <a:ext uri="{FF2B5EF4-FFF2-40B4-BE49-F238E27FC236}">
                <a16:creationId xmlns:a16="http://schemas.microsoft.com/office/drawing/2014/main" id="{4CCECBAE-4BE7-F8A7-99F0-6599D4991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1798"/>
            <a:ext cx="1513180" cy="135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B1413F-3E34-BFFA-67A9-93A4F37C324D}"/>
              </a:ext>
            </a:extLst>
          </p:cNvPr>
          <p:cNvSpPr txBox="1"/>
          <p:nvPr/>
        </p:nvSpPr>
        <p:spPr>
          <a:xfrm>
            <a:off x="1310267" y="2351049"/>
            <a:ext cx="8077199" cy="344709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cs typeface="Calibri" panose="020F0502020204030204"/>
              </a:rPr>
              <a:t>En tant que </a:t>
            </a:r>
            <a:r>
              <a:rPr lang="fr-CA" sz="3200" b="1">
                <a:ea typeface="+mn-lt"/>
                <a:cs typeface="+mn-lt"/>
              </a:rPr>
              <a:t>Hacker</a:t>
            </a:r>
            <a:endParaRPr lang="en-US" sz="3200" b="1">
              <a:ea typeface="+mn-lt"/>
              <a:cs typeface="+mn-lt"/>
            </a:endParaRPr>
          </a:p>
          <a:p>
            <a:r>
              <a:rPr lang="fr-CA" sz="2400">
                <a:ea typeface="+mn-lt"/>
                <a:cs typeface="+mn-lt"/>
              </a:rPr>
              <a:t>Je</a:t>
            </a:r>
            <a:r>
              <a:rPr lang="fr-CA" sz="2400">
                <a:cs typeface="Calibri"/>
              </a:rPr>
              <a:t> veux: </a:t>
            </a:r>
            <a:r>
              <a:rPr lang="fr-CA" sz="2400">
                <a:ea typeface="+mn-lt"/>
                <a:cs typeface="+mn-lt"/>
              </a:rPr>
              <a:t>faire des cyberattaques </a:t>
            </a:r>
            <a:endParaRPr lang="fr-CA" sz="2400" err="1">
              <a:cs typeface="Calibri"/>
            </a:endParaRPr>
          </a:p>
          <a:p>
            <a:r>
              <a:rPr lang="fr-CA" sz="2400">
                <a:cs typeface="Calibri"/>
              </a:rPr>
              <a:t>Afin de: voler des données, perturber des systèmes</a:t>
            </a:r>
          </a:p>
          <a:p>
            <a:endParaRPr lang="fr-CA" sz="2400">
              <a:cs typeface="Calibri"/>
            </a:endParaRPr>
          </a:p>
          <a:p>
            <a:r>
              <a:rPr lang="fr-CA" sz="2400" u="sng">
                <a:cs typeface="Calibri"/>
              </a:rPr>
              <a:t>Critères d'acceptation:</a:t>
            </a:r>
          </a:p>
          <a:p>
            <a:r>
              <a:rPr lang="fr-CA" sz="2400">
                <a:ea typeface="+mn-lt"/>
                <a:cs typeface="+mn-lt"/>
              </a:rPr>
              <a:t>Quand</a:t>
            </a:r>
            <a:r>
              <a:rPr lang="fr-CA" sz="2400">
                <a:cs typeface="Calibri"/>
              </a:rPr>
              <a:t>: je trouve des failles des systèmes</a:t>
            </a:r>
          </a:p>
          <a:p>
            <a:r>
              <a:rPr lang="fr-CA" sz="2400">
                <a:cs typeface="Calibri"/>
              </a:rPr>
              <a:t>Lorsque: je fais l'intrusion aux systèmes</a:t>
            </a:r>
            <a:endParaRPr lang="fr-CA">
              <a:cs typeface="Calibri"/>
            </a:endParaRPr>
          </a:p>
          <a:p>
            <a:r>
              <a:rPr lang="fr-CA" sz="2400">
                <a:cs typeface="Calibri"/>
              </a:rPr>
              <a:t>Alors: bloquer l'accès aux données et </a:t>
            </a:r>
            <a:r>
              <a:rPr lang="fr-CA" sz="2400">
                <a:ea typeface="+mn-lt"/>
                <a:cs typeface="+mn-lt"/>
              </a:rPr>
              <a:t>obtenir une rançon</a:t>
            </a:r>
            <a:endParaRPr lang="fr-CA" sz="2400">
              <a:cs typeface="Calibri"/>
            </a:endParaRPr>
          </a:p>
          <a:p>
            <a:pPr marL="342900" indent="-342900">
              <a:buAutoNum type="arabicPeriod"/>
            </a:pPr>
            <a:endParaRPr lang="fr-CA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7255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DA78A98-A0E6-694C-FFA7-1D6AE3A7B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101" y="828674"/>
            <a:ext cx="7696200" cy="466725"/>
          </a:xfrm>
        </p:spPr>
        <p:txBody>
          <a:bodyPr anchor="t">
            <a:noAutofit/>
          </a:bodyPr>
          <a:lstStyle/>
          <a:p>
            <a:r>
              <a:rPr lang="fr-FR" sz="2800" b="1" i="1" u="sng" strike="noStrike">
                <a:solidFill>
                  <a:srgbClr val="FF0000"/>
                </a:solidFill>
                <a:latin typeface="Calibri Light" panose="020F0302020204030204" pitchFamily="34" charset="0"/>
              </a:rPr>
              <a:t>Mission/Vision/Valeurs</a:t>
            </a:r>
            <a:r>
              <a:rPr lang="fr-FR" sz="2800" b="1" i="1" u="sng" strike="noStrike">
                <a:solidFill>
                  <a:srgbClr val="000000"/>
                </a:solidFill>
                <a:latin typeface="Calibri Light" panose="020F0302020204030204" pitchFamily="34" charset="0"/>
              </a:rPr>
              <a:t> de la Bijouterie </a:t>
            </a:r>
            <a:r>
              <a:rPr lang="fr-FR" sz="2800" b="1" i="1" u="sng" strike="noStrike" err="1">
                <a:solidFill>
                  <a:srgbClr val="000000"/>
                </a:solidFill>
                <a:latin typeface="Calibri Light" panose="020F0302020204030204" pitchFamily="34" charset="0"/>
              </a:rPr>
              <a:t>BijouBizou</a:t>
            </a:r>
            <a:br>
              <a:rPr lang="fr-FR" sz="2800" b="1" i="1" u="sng" strike="noStrike">
                <a:solidFill>
                  <a:srgbClr val="000000"/>
                </a:solidFill>
                <a:latin typeface="Calibri Light" panose="020F0302020204030204" pitchFamily="34" charset="0"/>
              </a:rPr>
            </a:br>
            <a:endParaRPr lang="fr-FR" sz="2800" b="1" i="1" u="sng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4ADCAE-388F-2AC5-4D2B-03FC5DFC3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3550" y="1533728"/>
            <a:ext cx="9699279" cy="1116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200"/>
              <a:t>Proposer des bijoux exclusifs pour une clientèle de prestige partout dans le Monde, à travers l’application de la bijouterie et par le déplacement des vendeurs dans les différents pays(Arabie Saoudite, France, Italie, Russie,…)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127ED990-76B0-F432-BCB3-DF03BD6D7426}"/>
              </a:ext>
            </a:extLst>
          </p:cNvPr>
          <p:cNvSpPr/>
          <p:nvPr/>
        </p:nvSpPr>
        <p:spPr>
          <a:xfrm>
            <a:off x="1206846" y="1615796"/>
            <a:ext cx="476250" cy="365736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60F1934-43A8-9A93-9D80-7DAA688CABEA}"/>
              </a:ext>
            </a:extLst>
          </p:cNvPr>
          <p:cNvSpPr txBox="1"/>
          <p:nvPr/>
        </p:nvSpPr>
        <p:spPr>
          <a:xfrm>
            <a:off x="4739570" y="4730685"/>
            <a:ext cx="685994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/>
              <a:t>Réputation mondiale auprès d’une clientèle de prestige pour son travail de qualité depuis plusieurs générations.</a:t>
            </a:r>
          </a:p>
          <a:p>
            <a:r>
              <a:rPr lang="fr-FR" sz="2200"/>
              <a:t>Améliorer son système de sécurité informatique pour continuer de fournir un service de confiance et de qualité, en restant un leader dans son domaine </a:t>
            </a:r>
          </a:p>
          <a:p>
            <a:endParaRPr lang="fr-FR" sz="2200"/>
          </a:p>
          <a:p>
            <a:endParaRPr lang="fr-FR" sz="2200"/>
          </a:p>
          <a:p>
            <a:endParaRPr lang="fr-FR" sz="2200"/>
          </a:p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5CB3233-C074-57CF-AD2D-AC1A69E590FD}"/>
              </a:ext>
            </a:extLst>
          </p:cNvPr>
          <p:cNvSpPr txBox="1"/>
          <p:nvPr/>
        </p:nvSpPr>
        <p:spPr>
          <a:xfrm>
            <a:off x="25746" y="1567832"/>
            <a:ext cx="121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0" u="none" strike="noStrike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</a:rPr>
              <a:t>Mission</a:t>
            </a:r>
            <a:endParaRPr lang="fr-FR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5A3733E-1494-232A-81E2-C2AA7E9499AE}"/>
              </a:ext>
            </a:extLst>
          </p:cNvPr>
          <p:cNvSpPr txBox="1"/>
          <p:nvPr/>
        </p:nvSpPr>
        <p:spPr>
          <a:xfrm>
            <a:off x="1611434" y="3041135"/>
            <a:ext cx="1093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0" u="none" strike="noStrike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</a:rPr>
              <a:t>Vision</a:t>
            </a:r>
            <a:endParaRPr lang="fr-FR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09F814C0-2E03-E7C3-9B7F-A0B8AB991D03}"/>
              </a:ext>
            </a:extLst>
          </p:cNvPr>
          <p:cNvSpPr/>
          <p:nvPr/>
        </p:nvSpPr>
        <p:spPr>
          <a:xfrm>
            <a:off x="2525927" y="3089099"/>
            <a:ext cx="476250" cy="365736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4C39C69-5C01-822E-B0D3-B3EBF7427DF1}"/>
              </a:ext>
            </a:extLst>
          </p:cNvPr>
          <p:cNvSpPr txBox="1"/>
          <p:nvPr/>
        </p:nvSpPr>
        <p:spPr>
          <a:xfrm>
            <a:off x="2998573" y="3007136"/>
            <a:ext cx="859335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/>
              <a:t>Le propriétaire souhaite une refonte totale de son modèle de sécurité. Avoir une application propre à la bijouterie qui intègre les besoins de celle-ci pour une bonne sécurisation (clientèle/employés)</a:t>
            </a:r>
          </a:p>
          <a:p>
            <a:r>
              <a:rPr lang="fr-FR" sz="2200"/>
              <a:t>Etendre sa gamme de produits pour toucher une clientèle moins aisé</a:t>
            </a:r>
          </a:p>
          <a:p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5A50F59-24D8-4639-75B5-5D3E81ACBA7C}"/>
              </a:ext>
            </a:extLst>
          </p:cNvPr>
          <p:cNvSpPr txBox="1"/>
          <p:nvPr/>
        </p:nvSpPr>
        <p:spPr>
          <a:xfrm>
            <a:off x="3116383" y="4778631"/>
            <a:ext cx="1093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0" u="none" strike="noStrike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</a:rPr>
              <a:t>Valeurs</a:t>
            </a:r>
            <a:endParaRPr lang="fr-FR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lèche : droite 20">
            <a:extLst>
              <a:ext uri="{FF2B5EF4-FFF2-40B4-BE49-F238E27FC236}">
                <a16:creationId xmlns:a16="http://schemas.microsoft.com/office/drawing/2014/main" id="{4309A5C0-60F5-B151-968B-107777636044}"/>
              </a:ext>
            </a:extLst>
          </p:cNvPr>
          <p:cNvSpPr/>
          <p:nvPr/>
        </p:nvSpPr>
        <p:spPr>
          <a:xfrm>
            <a:off x="4236685" y="4828997"/>
            <a:ext cx="476250" cy="365736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9532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22BEB75C-B41A-93E0-D78C-97C658C6D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7752"/>
            <a:ext cx="8481497" cy="454592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fr-FR" sz="6000"/>
              <a:t>Le bijoutier nous as transmis une multitude d’informations sur son système actuel et ce qu’il souhaite protéger: </a:t>
            </a:r>
          </a:p>
          <a:p>
            <a:r>
              <a:rPr lang="fr-FR" sz="6000"/>
              <a:t>Liste des employés (dont membres de la famille </a:t>
            </a:r>
            <a:r>
              <a:rPr lang="fr-FR" sz="6000" err="1"/>
              <a:t>Tesif</a:t>
            </a:r>
            <a:r>
              <a:rPr lang="fr-FR" sz="6000"/>
              <a:t>)</a:t>
            </a:r>
          </a:p>
          <a:p>
            <a:r>
              <a:rPr lang="fr-FR" sz="6000"/>
              <a:t>Liste de ses clients prestigieux</a:t>
            </a:r>
          </a:p>
          <a:p>
            <a:r>
              <a:rPr lang="fr-FR" sz="6000"/>
              <a:t>Partie rémunérations : factures clients, factures bijoux…</a:t>
            </a:r>
          </a:p>
          <a:p>
            <a:r>
              <a:rPr lang="fr-FR" sz="6000"/>
              <a:t>Partie dépense : factures rénovations, techniciens externes,…</a:t>
            </a:r>
          </a:p>
          <a:p>
            <a:r>
              <a:rPr lang="fr-FR" sz="6000"/>
              <a:t>Courriels</a:t>
            </a:r>
          </a:p>
          <a:p>
            <a:r>
              <a:rPr lang="fr-FR" sz="6000"/>
              <a:t>Offres de service</a:t>
            </a:r>
          </a:p>
          <a:p>
            <a:r>
              <a:rPr lang="fr-FR" sz="6000"/>
              <a:t>Exemples de virus reçus, rapports d’incidents</a:t>
            </a:r>
          </a:p>
          <a:p>
            <a:r>
              <a:rPr lang="fr-FR" sz="6000"/>
              <a:t>Rapport TPS/TVQ</a:t>
            </a:r>
          </a:p>
          <a:p>
            <a:r>
              <a:rPr lang="fr-FR" sz="6000"/>
              <a:t>Certificats de sécurité</a:t>
            </a:r>
          </a:p>
          <a:p>
            <a:r>
              <a:rPr lang="fr-FR" sz="6000"/>
              <a:t>Brevet des bijoux</a:t>
            </a:r>
          </a:p>
          <a:p>
            <a:pPr marL="457200" lvl="1" indent="0">
              <a:buNone/>
            </a:pPr>
            <a:endParaRPr lang="fr-FR"/>
          </a:p>
          <a:p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1CD3902-23FC-66AC-1B17-70098B6AC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743" y="2476951"/>
            <a:ext cx="3100914" cy="272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95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22BEB75C-B41A-93E0-D78C-97C658C6D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036" y="2678651"/>
            <a:ext cx="4972840" cy="43773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/>
              <a:t>Actuellement tout est facilement accessible, que ce soit les données de la clientèle mais aussi des employés</a:t>
            </a:r>
          </a:p>
          <a:p>
            <a:pPr marL="0" indent="0">
              <a:buNone/>
            </a:pPr>
            <a:r>
              <a:rPr lang="fr-FR" sz="2400"/>
              <a:t>Exemple avec le système de cameras (Sécurité physique de l’établissement) Logiciel qui vient du vendeur de cameras</a:t>
            </a:r>
          </a:p>
          <a:p>
            <a:pPr marL="0" indent="0">
              <a:buNone/>
            </a:pPr>
            <a:r>
              <a:rPr lang="fr-FR" sz="2400"/>
              <a:t>Souhait d’une application propre a la bijouterie qui intègre les besoins de celle-ci pour une bonne sécurisation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BF2B017-9080-218B-2B91-60B785C26369}"/>
              </a:ext>
            </a:extLst>
          </p:cNvPr>
          <p:cNvSpPr txBox="1"/>
          <p:nvPr/>
        </p:nvSpPr>
        <p:spPr>
          <a:xfrm>
            <a:off x="371475" y="1847654"/>
            <a:ext cx="110613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i="1">
                <a:solidFill>
                  <a:srgbClr val="FF0000"/>
                </a:solidFill>
                <a:sym typeface="Wingdings" panose="05000000000000000000" pitchFamily="2" charset="2"/>
              </a:rPr>
              <a:t>Sécurité des Systèmes d’Information / </a:t>
            </a:r>
            <a:r>
              <a:rPr lang="fr-FR" sz="2400" b="1" i="1">
                <a:solidFill>
                  <a:srgbClr val="FF0000"/>
                </a:solidFill>
              </a:rPr>
              <a:t>Protection des Processus, Données et Outils</a:t>
            </a:r>
            <a:r>
              <a:rPr lang="fr-FR" sz="2400" i="1"/>
              <a:t> </a:t>
            </a:r>
          </a:p>
          <a:p>
            <a:endParaRPr lang="fr-FR" sz="240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D702DFB-4611-87D2-102C-48DA3AAD4DC9}"/>
              </a:ext>
            </a:extLst>
          </p:cNvPr>
          <p:cNvSpPr txBox="1"/>
          <p:nvPr/>
        </p:nvSpPr>
        <p:spPr>
          <a:xfrm>
            <a:off x="901782" y="2592238"/>
            <a:ext cx="38671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/>
              <a:t>Content de son offre mais application pas adéquate (problèmes majeurs depuis la pandémie: attaques, virus, rançongiciels)</a:t>
            </a:r>
          </a:p>
          <a:p>
            <a:r>
              <a:rPr lang="fr-FR" sz="2400"/>
              <a:t>Le modèle de sécurité a été pensé pour une bijouterie d’il y a dix ans, mais avec ce qu’il se passe actuellement dans la cybersécurité le modèle doit être refait en profondeur.</a:t>
            </a:r>
          </a:p>
        </p:txBody>
      </p:sp>
    </p:spTree>
    <p:extLst>
      <p:ext uri="{BB962C8B-B14F-4D97-AF65-F5344CB8AC3E}">
        <p14:creationId xmlns:p14="http://schemas.microsoft.com/office/powerpoint/2010/main" val="348394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57C97E3-E717-AE42-73A8-A69056C4223A}"/>
              </a:ext>
            </a:extLst>
          </p:cNvPr>
          <p:cNvSpPr txBox="1"/>
          <p:nvPr/>
        </p:nvSpPr>
        <p:spPr>
          <a:xfrm>
            <a:off x="438150" y="1759348"/>
            <a:ext cx="64170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i="1">
                <a:solidFill>
                  <a:srgbClr val="FF0000"/>
                </a:solidFill>
              </a:rPr>
              <a:t>Systèmes Critiques à Protéger</a:t>
            </a:r>
            <a:r>
              <a:rPr lang="fr-CA" sz="2400" i="1"/>
              <a:t> </a:t>
            </a:r>
            <a:endParaRPr lang="fr-FR" sz="2400" i="1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3214F34-97AF-2440-951C-834D9EF7AB1A}"/>
              </a:ext>
            </a:extLst>
          </p:cNvPr>
          <p:cNvSpPr txBox="1"/>
          <p:nvPr/>
        </p:nvSpPr>
        <p:spPr>
          <a:xfrm>
            <a:off x="914400" y="2330698"/>
            <a:ext cx="107061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fr-FR" sz="2200"/>
              <a:t>En plus des attaques informatiques, la sécurisation physique doit être corrigée: les réserves d’or ne sont pas assez protégé, des bijoutiers ont déjà volé de l’argent, les installations sont mal rangées, les inventaires ne sont pas faits régulièrement.</a:t>
            </a:r>
          </a:p>
          <a:p>
            <a:pPr marL="0" indent="0">
              <a:buNone/>
            </a:pPr>
            <a:r>
              <a:rPr lang="fr-FR" sz="2200"/>
              <a:t>Une sécurisation maximum et optimale doit être réalisée</a:t>
            </a:r>
          </a:p>
          <a:p>
            <a:endParaRPr lang="fr-FR"/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85E8AA3E-8398-C62B-FFDE-D2A845A294F9}"/>
              </a:ext>
            </a:extLst>
          </p:cNvPr>
          <p:cNvSpPr/>
          <p:nvPr/>
        </p:nvSpPr>
        <p:spPr>
          <a:xfrm>
            <a:off x="617881" y="3823414"/>
            <a:ext cx="942975" cy="461665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96D59EC-6395-3167-3AEA-4225972C953F}"/>
              </a:ext>
            </a:extLst>
          </p:cNvPr>
          <p:cNvSpPr txBox="1"/>
          <p:nvPr/>
        </p:nvSpPr>
        <p:spPr>
          <a:xfrm>
            <a:off x="1245287" y="3629025"/>
            <a:ext cx="9575113" cy="3086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fr-FR" sz="2200" b="1" i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. Systèmes de traitement des transactions (éviter fraude, vols de données)</a:t>
            </a:r>
          </a:p>
          <a:p>
            <a:pPr lvl="1">
              <a:lnSpc>
                <a:spcPct val="150000"/>
              </a:lnSpc>
            </a:pPr>
            <a:r>
              <a:rPr lang="en-US" sz="2200" b="1" i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. </a:t>
            </a:r>
            <a:r>
              <a:rPr lang="en-US" sz="2200" b="1" i="1" err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Systèmes</a:t>
            </a:r>
            <a:r>
              <a:rPr lang="en-US" sz="2200" b="1" i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2200" b="1" i="1" err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informatiques</a:t>
            </a:r>
            <a:r>
              <a:rPr lang="en-US" sz="2200" b="1" i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 : </a:t>
            </a:r>
            <a:r>
              <a:rPr lang="en-US" sz="2200" b="1" i="1" err="1">
                <a:solidFill>
                  <a:srgbClr val="374151"/>
                </a:solidFill>
                <a:effectLst/>
                <a:cs typeface="Calibri" panose="020F0502020204030204" pitchFamily="34" charset="0"/>
              </a:rPr>
              <a:t>ordinateurs,serveurs,reseaux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 (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malware,virus,attaques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. 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Données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 clients (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informations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 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personnelles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, 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noms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,  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adresses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, </a:t>
            </a:r>
            <a:r>
              <a:rPr lang="en-US" sz="2200" b="1" i="1" err="1">
                <a:solidFill>
                  <a:srgbClr val="374151"/>
                </a:solidFill>
                <a:cs typeface="Calibri" panose="020F0502020204030204" pitchFamily="34" charset="0"/>
              </a:rPr>
              <a:t>paiements</a:t>
            </a:r>
            <a:r>
              <a:rPr lang="en-US" sz="2200" b="1" i="1">
                <a:solidFill>
                  <a:srgbClr val="374151"/>
                </a:solidFill>
                <a:cs typeface="Calibri" panose="020F0502020204030204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fr-FR" sz="2200" b="1" i="1">
                <a:cs typeface="Calibri" panose="020F0502020204030204" pitchFamily="34" charset="0"/>
              </a:rPr>
              <a:t>. Systèmes de vidéosurveillance</a:t>
            </a:r>
          </a:p>
          <a:p>
            <a:pPr lvl="1">
              <a:lnSpc>
                <a:spcPct val="150000"/>
              </a:lnSpc>
            </a:pPr>
            <a:r>
              <a:rPr lang="fr-FR" sz="2200" b="1" i="1">
                <a:cs typeface="Calibri" panose="020F0502020204030204" pitchFamily="34" charset="0"/>
              </a:rPr>
              <a:t>. Systèmes de gestion des stocks</a:t>
            </a:r>
          </a:p>
        </p:txBody>
      </p:sp>
    </p:spTree>
    <p:extLst>
      <p:ext uri="{BB962C8B-B14F-4D97-AF65-F5344CB8AC3E}">
        <p14:creationId xmlns:p14="http://schemas.microsoft.com/office/powerpoint/2010/main" val="3875859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D1EA-A141-3BDD-E2E5-BBC75A8823AA}"/>
              </a:ext>
            </a:extLst>
          </p:cNvPr>
          <p:cNvSpPr txBox="1"/>
          <p:nvPr/>
        </p:nvSpPr>
        <p:spPr>
          <a:xfrm>
            <a:off x="2835357" y="449333"/>
            <a:ext cx="75278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Étude préliminaire et le </a:t>
            </a:r>
            <a:b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</a:br>
            <a:r>
              <a:rPr lang="fr-FR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Diagnostic de l’existant 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sym typeface="Wingdings" panose="05000000000000000000" pitchFamily="2" charset="2"/>
              </a:rPr>
              <a:t></a:t>
            </a:r>
            <a:r>
              <a:rPr lang="fr-CA" sz="3600" b="1" i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</a:rPr>
              <a:t> Sécurité</a:t>
            </a:r>
            <a:endParaRPr lang="fr-FR" sz="3600" i="1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FF"/>
              </a:highligh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57C97E3-E717-AE42-73A8-A69056C4223A}"/>
              </a:ext>
            </a:extLst>
          </p:cNvPr>
          <p:cNvSpPr txBox="1"/>
          <p:nvPr/>
        </p:nvSpPr>
        <p:spPr>
          <a:xfrm>
            <a:off x="438150" y="1759348"/>
            <a:ext cx="64170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Menaces Informatiques/Vulnérabilités/Tests</a:t>
            </a:r>
            <a:endParaRPr lang="fr-FR" sz="2400" i="1"/>
          </a:p>
        </p:txBody>
      </p:sp>
      <p:graphicFrame>
        <p:nvGraphicFramePr>
          <p:cNvPr id="2" name="Objet 1">
            <a:extLst>
              <a:ext uri="{FF2B5EF4-FFF2-40B4-BE49-F238E27FC236}">
                <a16:creationId xmlns:a16="http://schemas.microsoft.com/office/drawing/2014/main" id="{6594175B-D9B6-1E45-829A-F9AE064531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0052679"/>
              </p:ext>
            </p:extLst>
          </p:nvPr>
        </p:nvGraphicFramePr>
        <p:xfrm>
          <a:off x="732551" y="3865193"/>
          <a:ext cx="1659858" cy="1042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895320" imgH="456480" progId="Package">
                  <p:embed/>
                </p:oleObj>
              </mc:Choice>
              <mc:Fallback>
                <p:oleObj name="Packager Shell Object" showAsIcon="1" r:id="rId2" imgW="895320" imgH="456480" progId="Package">
                  <p:embed/>
                  <p:pic>
                    <p:nvPicPr>
                      <p:cNvPr id="2" name="Objet 1">
                        <a:extLst>
                          <a:ext uri="{FF2B5EF4-FFF2-40B4-BE49-F238E27FC236}">
                            <a16:creationId xmlns:a16="http://schemas.microsoft.com/office/drawing/2014/main" id="{6594175B-D9B6-1E45-829A-F9AE064531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32551" y="3865193"/>
                        <a:ext cx="1659858" cy="1042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 14">
            <a:extLst>
              <a:ext uri="{FF2B5EF4-FFF2-40B4-BE49-F238E27FC236}">
                <a16:creationId xmlns:a16="http://schemas.microsoft.com/office/drawing/2014/main" id="{C4CDC80E-8103-E669-E8A4-6AFD550109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54" t="17132" r="26324" b="6710"/>
          <a:stretch/>
        </p:blipFill>
        <p:spPr>
          <a:xfrm>
            <a:off x="3124960" y="2356870"/>
            <a:ext cx="4229868" cy="4298701"/>
          </a:xfrm>
          <a:prstGeom prst="rect">
            <a:avLst/>
          </a:prstGeom>
        </p:spPr>
      </p:pic>
      <p:pic>
        <p:nvPicPr>
          <p:cNvPr id="25" name="Image 24" descr="Une image contenant rideau, musique, ordinateur, accordéon&#10;&#10;Description générée automatiquement">
            <a:extLst>
              <a:ext uri="{FF2B5EF4-FFF2-40B4-BE49-F238E27FC236}">
                <a16:creationId xmlns:a16="http://schemas.microsoft.com/office/drawing/2014/main" id="{F87019D7-2432-396F-A6CE-F3C8E6CF1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119" y="2957033"/>
            <a:ext cx="3700298" cy="207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8086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2dd4d97-1ba4-46d8-adde-dad303ba8e6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58799D99ADA44B95A52ED37DF0C9E3" ma:contentTypeVersion="6" ma:contentTypeDescription="Crée un document." ma:contentTypeScope="" ma:versionID="acbec49210f6433f26014156e9e0ef6e">
  <xsd:schema xmlns:xsd="http://www.w3.org/2001/XMLSchema" xmlns:xs="http://www.w3.org/2001/XMLSchema" xmlns:p="http://schemas.microsoft.com/office/2006/metadata/properties" xmlns:ns3="a2dd4d97-1ba4-46d8-adde-dad303ba8e67" xmlns:ns4="18ff225f-8550-413b-b5ad-d782953039ff" targetNamespace="http://schemas.microsoft.com/office/2006/metadata/properties" ma:root="true" ma:fieldsID="01c9addcac80ad1687f4db389ce1d135" ns3:_="" ns4:_="">
    <xsd:import namespace="a2dd4d97-1ba4-46d8-adde-dad303ba8e67"/>
    <xsd:import namespace="18ff225f-8550-413b-b5ad-d782953039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d4d97-1ba4-46d8-adde-dad303ba8e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ff225f-8550-413b-b5ad-d782953039f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82A8FD-D08D-44A5-983D-DBF8F23F863A}">
  <ds:schemaRefs>
    <ds:schemaRef ds:uri="18ff225f-8550-413b-b5ad-d782953039ff"/>
    <ds:schemaRef ds:uri="a2dd4d97-1ba4-46d8-adde-dad303ba8e6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8C755B8-D939-441E-85A9-A5801831FE83}">
  <ds:schemaRefs>
    <ds:schemaRef ds:uri="18ff225f-8550-413b-b5ad-d782953039ff"/>
    <ds:schemaRef ds:uri="a2dd4d97-1ba4-46d8-adde-dad303ba8e6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1BF3321-ABCF-44D5-A5FC-4BFE4EF1B8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48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0" baseType="lpstr">
      <vt:lpstr>Thème Office</vt:lpstr>
      <vt:lpstr>Thème Office</vt:lpstr>
      <vt:lpstr>PowerPoint Presentation</vt:lpstr>
      <vt:lpstr>PowerPoint Presentation</vt:lpstr>
      <vt:lpstr>PowerPoint Presentation</vt:lpstr>
      <vt:lpstr>La Sécurité de la  Bijouterie BijouBizou  Étude préliminaire et le  Diagnostic de l’existant  Sécurité</vt:lpstr>
      <vt:lpstr>Mission/Vision/Valeurs de la Bijouterie BijouBizou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Bijouterie BijouBizou - Cybersécurité  Diagnostic de l’existant  Persona : Client de la Bijouterie</vt:lpstr>
      <vt:lpstr>Bijouterie BijouBizou - Cybersécurité  Diagnostic de l’existant  Persona : Attaquant Malveillant</vt:lpstr>
      <vt:lpstr>La Cyber-Sécurité de la  Bijouterie BijouBizou  Étude préliminaire et le  Diagnostic de l’existant  Risques</vt:lpstr>
      <vt:lpstr>Étude préliminaire et le  Diagnostic de l’existant  Cybersécurité  Risk Matrix / Matrice de Risque de la Bijouterie BijouBizou</vt:lpstr>
      <vt:lpstr>Étude préliminaire et le  Diagnostic de l’existant  Cybersécurité  Risk Matrix / Matrice de Risque de la Bijouterie BijouBizou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Étude préliminaire et le  Diagnostic de l’existant  Sécurité Décrire dans son ensemble, la Gestion du Risque  de la Bijouterie BijouBizou </vt:lpstr>
      <vt:lpstr>PowerPoint Presentation</vt:lpstr>
      <vt:lpstr>La Cyber-Sécurité de la  Bijouterie BijouBizou  Modèle du nouveau système d’information  Cybersécurité</vt:lpstr>
      <vt:lpstr>Modèle du processus d’affaires (BPM)                                         (Bijouterie BijouBizou - Cybersécurité)</vt:lpstr>
      <vt:lpstr>Développement de systèmes d’information Diagramme de Flux de Données (DFD) - 1  (Bijouterie BijouBizou - Cybersécurité)</vt:lpstr>
      <vt:lpstr>PowerPoint Presentation</vt:lpstr>
      <vt:lpstr>PowerPoint Presentation</vt:lpstr>
      <vt:lpstr>Développement de systèmes d’information Bijouterie BijouBizou  Diagramme UseCase UML - Cybersécurité</vt:lpstr>
      <vt:lpstr>Développement de systèmes d’information Bijouterie BijouBizou - Cybersécurité  User Story : Tesif Erreip-Naej III</vt:lpstr>
      <vt:lpstr>Développement de systèmes d’information Bijouterie BijouBizou - Cybersécurité  User Story : Client de la Bijouterie</vt:lpstr>
      <vt:lpstr>Développement de systèmes d’information Bijouterie BijouBizou - Cybersécurité  User Story : Attaquant Malveillant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Bijouterie BijouBizou - Cybersécurité  Cadre de travail pour les livrables 01/02</dc:title>
  <dc:creator>Chouioukh, Sofiane</dc:creator>
  <cp:revision>197</cp:revision>
  <dcterms:created xsi:type="dcterms:W3CDTF">2023-01-30T14:50:06Z</dcterms:created>
  <dcterms:modified xsi:type="dcterms:W3CDTF">2023-02-06T03:51:13Z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0x0101004458799D99ADA44B95A52ED37DF0C9E3</vt:lpwstr>
  </property>
</Properties>
</file>

<file path=docProps/thumbnail.jpeg>
</file>